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9" r:id="rId3"/>
    <p:sldId id="257" r:id="rId4"/>
    <p:sldId id="261" r:id="rId5"/>
    <p:sldId id="279" r:id="rId6"/>
    <p:sldId id="262" r:id="rId7"/>
    <p:sldId id="260" r:id="rId8"/>
    <p:sldId id="263" r:id="rId9"/>
    <p:sldId id="264" r:id="rId10"/>
    <p:sldId id="265" r:id="rId11"/>
    <p:sldId id="266" r:id="rId12"/>
    <p:sldId id="275" r:id="rId13"/>
    <p:sldId id="277" r:id="rId14"/>
    <p:sldId id="283" r:id="rId15"/>
    <p:sldId id="284" r:id="rId16"/>
    <p:sldId id="285" r:id="rId17"/>
    <p:sldId id="268" r:id="rId18"/>
    <p:sldId id="271" r:id="rId19"/>
    <p:sldId id="269" r:id="rId20"/>
    <p:sldId id="272" r:id="rId21"/>
    <p:sldId id="270" r:id="rId22"/>
    <p:sldId id="273" r:id="rId23"/>
    <p:sldId id="274" r:id="rId24"/>
    <p:sldId id="282" r:id="rId25"/>
    <p:sldId id="278" r:id="rId26"/>
    <p:sldId id="280" r:id="rId27"/>
    <p:sldId id="281" r:id="rId28"/>
    <p:sldId id="286" r:id="rId29"/>
    <p:sldId id="287" r:id="rId30"/>
    <p:sldId id="28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CA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D93C6A-9C88-420B-9268-52185CC5A72F}" v="103" dt="2022-06-21T01:47:58.6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1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0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186A-88A0-9F6D-083A-857C813AB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D10945-3A69-DA15-803C-EF243A638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EC155-8B84-CBEE-25D8-A197974DC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21AB-67DB-40F8-ABF1-4F82A7C03F84}" type="datetimeFigureOut">
              <a:rPr lang="en-AU" smtClean="0"/>
              <a:t>6/07/2022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B75B5-6B40-1B57-D797-4B3D9D2AD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674FF-67BF-16DD-AFA1-C71183496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0D5F-7626-4002-A089-71DD29BB04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2213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CF043-4032-6CD9-2FC8-B15EE0DAE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F180F8-4390-D050-F709-F1A060DED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31867-43A4-D6C1-14A6-CFE5D2D16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21AB-67DB-40F8-ABF1-4F82A7C03F84}" type="datetimeFigureOut">
              <a:rPr lang="en-AU" smtClean="0"/>
              <a:t>6/07/2022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7F158-2295-C573-E61E-58FC4E8C0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A697E-04F0-238A-5C23-AC604FF9C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0D5F-7626-4002-A089-71DD29BB04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22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6DCB33-AABD-CB1F-7E8B-88E8EABF8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DCB9E6-95A5-F6EE-B910-1A3F1AA8D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98BE1-3B61-FF47-24CF-399F01D80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21AB-67DB-40F8-ABF1-4F82A7C03F84}" type="datetimeFigureOut">
              <a:rPr lang="en-AU" smtClean="0"/>
              <a:t>6/07/2022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E131B-C2D3-F591-9BB5-7DC60B54E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5902B-232C-FCB3-6B51-893FD5D0E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0D5F-7626-4002-A089-71DD29BB04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8399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623CC-436F-E4B0-4BEB-E45FFF9FC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0F092-390E-5ED8-297A-72B47885C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73909-70E6-39CF-B5EA-C9EE0B25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21AB-67DB-40F8-ABF1-4F82A7C03F84}" type="datetimeFigureOut">
              <a:rPr lang="en-AU" smtClean="0"/>
              <a:t>6/07/2022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03476-CD38-0A84-0EA6-83CCE5DCB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B834F-60D1-600B-4714-54E46371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0D5F-7626-4002-A089-71DD29BB04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446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FED05-92E0-64AF-5FEA-5D9CFD771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4D7A5-2798-99A6-FE02-A9D21FD01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1875A-01F0-1031-601A-D0A81430C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21AB-67DB-40F8-ABF1-4F82A7C03F84}" type="datetimeFigureOut">
              <a:rPr lang="en-AU" smtClean="0"/>
              <a:t>6/07/2022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2F0C-0E66-7459-5F18-520F96B5E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5E9E7-C8EC-1289-0D8B-8DD3716C4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0D5F-7626-4002-A089-71DD29BB04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656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54162-2F71-D40B-5174-0315A01E6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8A1E7-54DA-66A1-71AF-04B933F0F1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26D00-A7B3-1A84-A414-58506248D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84527-2977-B7A7-94F9-76121E440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21AB-67DB-40F8-ABF1-4F82A7C03F84}" type="datetimeFigureOut">
              <a:rPr lang="en-AU" smtClean="0"/>
              <a:t>6/07/2022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15129-4B14-87D4-6593-8D192AD2E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5513A-6487-E20C-0197-829F70825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0D5F-7626-4002-A089-71DD29BB04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9458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7D93C-9008-C59A-83BD-95505095A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51558-706E-70D5-CE27-D1BD07C49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3FDD3-E01A-F7E0-5877-CA3F70AD3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153E4-9308-6C16-C21D-0D1DE93CC7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4B7765-EB5B-CD91-3C08-6E6C989B5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86EAEC-AF81-0E49-92AC-0CAAF85AF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21AB-67DB-40F8-ABF1-4F82A7C03F84}" type="datetimeFigureOut">
              <a:rPr lang="en-AU" smtClean="0"/>
              <a:t>6/07/2022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89A386-92BC-7CFD-4DF5-D1610D708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D23DDF-6096-39B8-28F8-E4BCCC73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0D5F-7626-4002-A089-71DD29BB04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963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B60AA-13CD-C659-DC3C-1ED2E4252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4390F3-66F9-5EC0-9276-1CF29300F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21AB-67DB-40F8-ABF1-4F82A7C03F84}" type="datetimeFigureOut">
              <a:rPr lang="en-AU" smtClean="0"/>
              <a:t>6/07/2022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F9F93-C175-067D-0BB6-A32C339A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97F5E-D6C7-488D-AAB8-C52AA62D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0D5F-7626-4002-A089-71DD29BB04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324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5DF5AA-54C7-8610-4BD7-52B966CB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21AB-67DB-40F8-ABF1-4F82A7C03F84}" type="datetimeFigureOut">
              <a:rPr lang="en-AU" smtClean="0"/>
              <a:t>6/07/2022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1015C9-F591-7124-6BC4-577E5437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245B1-6B5B-E935-0DF0-0C594E0ED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0D5F-7626-4002-A089-71DD29BB04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4904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6F6F4-2E01-9112-A6B7-6F6229ADB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F2CD3-90ED-F1CA-3E5D-4F48647E3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D5FE68-ED25-231E-9CA6-A43FCDB52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66A3B-4B12-6DA7-0EC6-D46D044E7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21AB-67DB-40F8-ABF1-4F82A7C03F84}" type="datetimeFigureOut">
              <a:rPr lang="en-AU" smtClean="0"/>
              <a:t>6/07/2022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0CE50-D443-75E8-60D8-12E072362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D7C17-1FDE-1879-4AD3-D1A142B6B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0D5F-7626-4002-A089-71DD29BB04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727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B3006-6B48-AA17-118B-6CDA1001F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4F6AD4-4119-F0AE-F883-2BFD6F039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97C7F-6821-D984-2871-16920858D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B4608-6950-5649-48D0-5F26D7279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21AB-67DB-40F8-ABF1-4F82A7C03F84}" type="datetimeFigureOut">
              <a:rPr lang="en-AU" smtClean="0"/>
              <a:t>6/07/2022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F5D3A-87A6-0800-D1F0-720A4CF15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918D5-7602-554C-A96B-05332FEA7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0D5F-7626-4002-A089-71DD29BB04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285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E500E9-527C-31C2-BC07-5947581D3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0F70C-7B0C-4649-E18F-8EF7C5C78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F2B-BB66-3A5A-9E86-7BC6B2A22B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921AB-67DB-40F8-ABF1-4F82A7C03F84}" type="datetimeFigureOut">
              <a:rPr lang="en-AU" smtClean="0"/>
              <a:t>6/07/2022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BDE0F-0C1B-1A11-59E2-F6CBB4110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733BC-FEDB-F28F-ED72-5547A6EB0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70D5F-7626-4002-A089-71DD29BB04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148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rezi.com/v/c211qxa9zkge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rezi.com/v/c211qxa9zkge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WUIpmdlD620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rezi.com/v/c211qxa9zkge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ndigenousdesigncharter.com.au/australian-indigenous-design-charte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rezi.com/v/c211qxa9zkge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rezi.com/v/c211qxa9zkge/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-H2pqWIymOI&amp;t=24s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-H2pqWIymOI&amp;t=24s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-H2pqWIymOI&amp;t=24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PhzgfeX_Zk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-H2pqWIymOI&amp;t=24s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-H2pqWIymOI&amp;t=24s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-H2pqWIymOI&amp;t=24s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lXpfNlu60yc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lXpfNlu60yc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lXpfNlu60yc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lXpfNlu60yc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lXpfNlu60yc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9-nn7uhO29I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ndigenousdesigncharter.com.au/australian-indigenous-design-charte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hBbV2XE4hRc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9-nn7uhO29I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WUIpmdlD620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ndigenousdesigncharter.com.au/australian-indigenous-design-charte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acl.org.au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www.firstpeoplesrelations.vic.gov.au/" TargetMode="External"/><Relationship Id="rId2" Type="http://schemas.openxmlformats.org/officeDocument/2006/relationships/hyperlink" Target="https://indigenousdesigncharter.com.au/australian-indigenous-design-charter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useumsvictoria.com.au/bunjilaka/" TargetMode="External"/><Relationship Id="rId5" Type="http://schemas.openxmlformats.org/officeDocument/2006/relationships/hyperlink" Target="https://www.vic.gov.au/koorie-education-coordinator-contact-details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www.education.vic.gov.au/school/teachers/teachingresources/multicultural/Pages/koorieculture.asp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WUIpmdlD620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WUIpmdlD620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WUIpmdlD620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15AF656-0D3F-1015-3056-5C93FAEE0C34}"/>
              </a:ext>
            </a:extLst>
          </p:cNvPr>
          <p:cNvGrpSpPr/>
          <p:nvPr/>
        </p:nvGrpSpPr>
        <p:grpSpPr>
          <a:xfrm>
            <a:off x="-1" y="29818"/>
            <a:ext cx="9347706" cy="1381541"/>
            <a:chOff x="-1" y="29818"/>
            <a:chExt cx="9347706" cy="1381541"/>
          </a:xfrm>
        </p:grpSpPr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3A4EB87A-B3CB-4E2D-9339-C85412BD5899}"/>
                </a:ext>
              </a:extLst>
            </p:cNvPr>
            <p:cNvSpPr/>
            <p:nvPr/>
          </p:nvSpPr>
          <p:spPr>
            <a:xfrm rot="5400000" flipV="1">
              <a:off x="3856382" y="-3826565"/>
              <a:ext cx="1381541" cy="9094308"/>
            </a:xfrm>
            <a:prstGeom prst="parallelogram">
              <a:avLst>
                <a:gd name="adj" fmla="val 42540"/>
              </a:avLst>
            </a:prstGeom>
            <a:solidFill>
              <a:schemeClr val="bg1">
                <a:lumMod val="6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A6B6F0F-ABEE-AB8D-9E9F-850A53A880C0}"/>
                </a:ext>
              </a:extLst>
            </p:cNvPr>
            <p:cNvSpPr txBox="1"/>
            <p:nvPr/>
          </p:nvSpPr>
          <p:spPr>
            <a:xfrm rot="21363510">
              <a:off x="184584" y="515038"/>
              <a:ext cx="9163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solidFill>
                    <a:schemeClr val="bg1"/>
                  </a:solidFill>
                  <a:latin typeface="Future Earth" panose="00000400000000000000" pitchFamily="2" charset="0"/>
                  <a:cs typeface="Aharoni" panose="02010803020104030203" pitchFamily="2" charset="-79"/>
                </a:rPr>
                <a:t>Community connections</a:t>
              </a:r>
            </a:p>
          </p:txBody>
        </p:sp>
      </p:grpSp>
      <p:pic>
        <p:nvPicPr>
          <p:cNvPr id="1026" name="Picture 2" descr="melbourne-museum | Sunday Arts Magazine">
            <a:extLst>
              <a:ext uri="{FF2B5EF4-FFF2-40B4-BE49-F238E27FC236}">
                <a16:creationId xmlns:a16="http://schemas.microsoft.com/office/drawing/2014/main" id="{28C41DB2-883E-CD13-9A6C-A8159C619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21" y="811274"/>
            <a:ext cx="4146934" cy="414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sign and Technology Teachers Association of Victoria (DATTA Vic) —  EducationHQ">
            <a:extLst>
              <a:ext uri="{FF2B5EF4-FFF2-40B4-BE49-F238E27FC236}">
                <a16:creationId xmlns:a16="http://schemas.microsoft.com/office/drawing/2014/main" id="{104CC095-942B-5D94-D05B-A9F88BEEE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735" y="522127"/>
            <a:ext cx="4725227" cy="47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Parallelogram 25">
            <a:extLst>
              <a:ext uri="{FF2B5EF4-FFF2-40B4-BE49-F238E27FC236}">
                <a16:creationId xmlns:a16="http://schemas.microsoft.com/office/drawing/2014/main" id="{345B21DA-EAB8-63CA-7E88-616536CDAE1C}"/>
              </a:ext>
            </a:extLst>
          </p:cNvPr>
          <p:cNvSpPr/>
          <p:nvPr/>
        </p:nvSpPr>
        <p:spPr>
          <a:xfrm rot="5400000" flipV="1">
            <a:off x="5319567" y="1226926"/>
            <a:ext cx="1552866" cy="8840181"/>
          </a:xfrm>
          <a:prstGeom prst="parallelogram">
            <a:avLst>
              <a:gd name="adj" fmla="val 24743"/>
            </a:avLst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F2D6AE-190A-44B6-1BB1-1E98593D838B}"/>
              </a:ext>
            </a:extLst>
          </p:cNvPr>
          <p:cNvSpPr txBox="1"/>
          <p:nvPr/>
        </p:nvSpPr>
        <p:spPr>
          <a:xfrm>
            <a:off x="1927052" y="5367663"/>
            <a:ext cx="800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Team Members: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7358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00F85B93-786F-A641-3254-43253F721C50}"/>
              </a:ext>
            </a:extLst>
          </p:cNvPr>
          <p:cNvSpPr/>
          <p:nvPr/>
        </p:nvSpPr>
        <p:spPr>
          <a:xfrm rot="5400000" flipV="1">
            <a:off x="2912331" y="-2196705"/>
            <a:ext cx="6142382" cy="11967032"/>
          </a:xfrm>
          <a:prstGeom prst="parallelogram">
            <a:avLst>
              <a:gd name="adj" fmla="val 13840"/>
            </a:avLst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6F8B24C7-E40C-6944-49BB-2E588B2F960E}"/>
              </a:ext>
            </a:extLst>
          </p:cNvPr>
          <p:cNvSpPr/>
          <p:nvPr/>
        </p:nvSpPr>
        <p:spPr>
          <a:xfrm rot="5400000" flipV="1">
            <a:off x="-1109753" y="2802725"/>
            <a:ext cx="5157198" cy="2632880"/>
          </a:xfrm>
          <a:prstGeom prst="parallelogram">
            <a:avLst>
              <a:gd name="adj" fmla="val 6290"/>
            </a:avLst>
          </a:prstGeom>
          <a:solidFill>
            <a:srgbClr val="0070C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11858-21D5-53EC-A04A-77B1BEF58EDD}"/>
              </a:ext>
            </a:extLst>
          </p:cNvPr>
          <p:cNvSpPr txBox="1"/>
          <p:nvPr/>
        </p:nvSpPr>
        <p:spPr>
          <a:xfrm>
            <a:off x="318052" y="1938130"/>
            <a:ext cx="22561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b="1" dirty="0"/>
              <a:t>Investigate</a:t>
            </a:r>
          </a:p>
          <a:p>
            <a:endParaRPr lang="en-AU" dirty="0"/>
          </a:p>
          <a:p>
            <a:r>
              <a:rPr lang="en-AU" dirty="0"/>
              <a:t>What is the known history and significant past of your communities?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0E19C1B-50F1-52EE-6225-194F97EFD798}"/>
              </a:ext>
            </a:extLst>
          </p:cNvPr>
          <p:cNvSpPr/>
          <p:nvPr/>
        </p:nvSpPr>
        <p:spPr>
          <a:xfrm rot="5400000" flipV="1">
            <a:off x="4525126" y="-712794"/>
            <a:ext cx="5665307" cy="8840181"/>
          </a:xfrm>
          <a:prstGeom prst="parallelogram">
            <a:avLst>
              <a:gd name="adj" fmla="val 11801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71F084-A787-FE97-CF83-2CBB709D37A2}"/>
              </a:ext>
            </a:extLst>
          </p:cNvPr>
          <p:cNvGrpSpPr/>
          <p:nvPr/>
        </p:nvGrpSpPr>
        <p:grpSpPr>
          <a:xfrm>
            <a:off x="-1" y="29818"/>
            <a:ext cx="9347706" cy="1381541"/>
            <a:chOff x="-1" y="29818"/>
            <a:chExt cx="9347706" cy="1381541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069BCECE-42E7-F36E-E893-57DA51317FD8}"/>
                </a:ext>
              </a:extLst>
            </p:cNvPr>
            <p:cNvSpPr/>
            <p:nvPr/>
          </p:nvSpPr>
          <p:spPr>
            <a:xfrm rot="5400000" flipV="1">
              <a:off x="3856382" y="-3826565"/>
              <a:ext cx="1381541" cy="9094308"/>
            </a:xfrm>
            <a:prstGeom prst="parallelogram">
              <a:avLst>
                <a:gd name="adj" fmla="val 42540"/>
              </a:avLst>
            </a:prstGeom>
            <a:solidFill>
              <a:schemeClr val="bg1">
                <a:lumMod val="6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0DBF10-9F0C-C7D0-47CC-D3C5E155E646}"/>
                </a:ext>
              </a:extLst>
            </p:cNvPr>
            <p:cNvSpPr txBox="1"/>
            <p:nvPr/>
          </p:nvSpPr>
          <p:spPr>
            <a:xfrm rot="21363510">
              <a:off x="184584" y="515038"/>
              <a:ext cx="9163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solidFill>
                    <a:schemeClr val="bg1"/>
                  </a:solidFill>
                  <a:latin typeface="Future Earth" panose="00000400000000000000" pitchFamily="2" charset="0"/>
                  <a:cs typeface="Aharoni" panose="02010803020104030203" pitchFamily="2" charset="-79"/>
                </a:rPr>
                <a:t>Community connections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3DE2C89-3AC1-320C-CFBB-7371E1AB91C8}"/>
              </a:ext>
            </a:extLst>
          </p:cNvPr>
          <p:cNvSpPr txBox="1"/>
          <p:nvPr/>
        </p:nvSpPr>
        <p:spPr>
          <a:xfrm>
            <a:off x="347889" y="6102023"/>
            <a:ext cx="222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 Video:</a:t>
            </a:r>
            <a:r>
              <a:rPr lang="en-AU" sz="1600" dirty="0"/>
              <a:t> Investigate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F958FE-FAFE-2E62-6986-375B53B01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89" y="4841032"/>
            <a:ext cx="2256183" cy="122123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D97D4F6-C7AA-F4B2-0A38-BA49E521B2B6}"/>
              </a:ext>
            </a:extLst>
          </p:cNvPr>
          <p:cNvSpPr txBox="1"/>
          <p:nvPr/>
        </p:nvSpPr>
        <p:spPr>
          <a:xfrm rot="21327617">
            <a:off x="3125419" y="1397737"/>
            <a:ext cx="6845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Future Earth" panose="00000400000000000000" pitchFamily="2" charset="0"/>
              </a:rPr>
              <a:t>Historical Connections</a:t>
            </a:r>
          </a:p>
        </p:txBody>
      </p:sp>
    </p:spTree>
    <p:extLst>
      <p:ext uri="{BB962C8B-B14F-4D97-AF65-F5344CB8AC3E}">
        <p14:creationId xmlns:p14="http://schemas.microsoft.com/office/powerpoint/2010/main" val="3050641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00F85B93-786F-A641-3254-43253F721C50}"/>
              </a:ext>
            </a:extLst>
          </p:cNvPr>
          <p:cNvSpPr/>
          <p:nvPr/>
        </p:nvSpPr>
        <p:spPr>
          <a:xfrm rot="5400000" flipV="1">
            <a:off x="2912331" y="-2196705"/>
            <a:ext cx="6142382" cy="11967032"/>
          </a:xfrm>
          <a:prstGeom prst="parallelogram">
            <a:avLst>
              <a:gd name="adj" fmla="val 13840"/>
            </a:avLst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6F8B24C7-E40C-6944-49BB-2E588B2F960E}"/>
              </a:ext>
            </a:extLst>
          </p:cNvPr>
          <p:cNvSpPr/>
          <p:nvPr/>
        </p:nvSpPr>
        <p:spPr>
          <a:xfrm rot="5400000" flipV="1">
            <a:off x="-1109753" y="2802725"/>
            <a:ext cx="5157198" cy="2632880"/>
          </a:xfrm>
          <a:prstGeom prst="parallelogram">
            <a:avLst>
              <a:gd name="adj" fmla="val 6290"/>
            </a:avLst>
          </a:prstGeom>
          <a:solidFill>
            <a:srgbClr val="0070C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11858-21D5-53EC-A04A-77B1BEF58EDD}"/>
              </a:ext>
            </a:extLst>
          </p:cNvPr>
          <p:cNvSpPr txBox="1"/>
          <p:nvPr/>
        </p:nvSpPr>
        <p:spPr>
          <a:xfrm>
            <a:off x="318052" y="1938130"/>
            <a:ext cx="22561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latin typeface="Arial"/>
                <a:ea typeface="Arial"/>
                <a:cs typeface="Arial"/>
                <a:sym typeface="Arial"/>
              </a:rPr>
              <a:t>Investigate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/>
          </a:p>
          <a:p>
            <a:r>
              <a:rPr lang="en-AU" dirty="0"/>
              <a:t>What digital technologies could you use to create and share your digital product?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0E19C1B-50F1-52EE-6225-194F97EFD798}"/>
              </a:ext>
            </a:extLst>
          </p:cNvPr>
          <p:cNvSpPr/>
          <p:nvPr/>
        </p:nvSpPr>
        <p:spPr>
          <a:xfrm rot="5400000" flipV="1">
            <a:off x="4525126" y="-712794"/>
            <a:ext cx="5665307" cy="8840181"/>
          </a:xfrm>
          <a:prstGeom prst="parallelogram">
            <a:avLst>
              <a:gd name="adj" fmla="val 11801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71F084-A787-FE97-CF83-2CBB709D37A2}"/>
              </a:ext>
            </a:extLst>
          </p:cNvPr>
          <p:cNvGrpSpPr/>
          <p:nvPr/>
        </p:nvGrpSpPr>
        <p:grpSpPr>
          <a:xfrm>
            <a:off x="-1" y="29818"/>
            <a:ext cx="9347706" cy="1381541"/>
            <a:chOff x="-1" y="29818"/>
            <a:chExt cx="9347706" cy="1381541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069BCECE-42E7-F36E-E893-57DA51317FD8}"/>
                </a:ext>
              </a:extLst>
            </p:cNvPr>
            <p:cNvSpPr/>
            <p:nvPr/>
          </p:nvSpPr>
          <p:spPr>
            <a:xfrm rot="5400000" flipV="1">
              <a:off x="3856382" y="-3826565"/>
              <a:ext cx="1381541" cy="9094308"/>
            </a:xfrm>
            <a:prstGeom prst="parallelogram">
              <a:avLst>
                <a:gd name="adj" fmla="val 42540"/>
              </a:avLst>
            </a:prstGeom>
            <a:solidFill>
              <a:schemeClr val="bg1">
                <a:lumMod val="6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0DBF10-9F0C-C7D0-47CC-D3C5E155E646}"/>
                </a:ext>
              </a:extLst>
            </p:cNvPr>
            <p:cNvSpPr txBox="1"/>
            <p:nvPr/>
          </p:nvSpPr>
          <p:spPr>
            <a:xfrm rot="21363510">
              <a:off x="184584" y="515038"/>
              <a:ext cx="9163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solidFill>
                    <a:schemeClr val="bg1"/>
                  </a:solidFill>
                  <a:latin typeface="Future Earth" panose="00000400000000000000" pitchFamily="2" charset="0"/>
                  <a:cs typeface="Aharoni" panose="02010803020104030203" pitchFamily="2" charset="-79"/>
                </a:rPr>
                <a:t>Community connections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3DE2C89-3AC1-320C-CFBB-7371E1AB91C8}"/>
              </a:ext>
            </a:extLst>
          </p:cNvPr>
          <p:cNvSpPr txBox="1"/>
          <p:nvPr/>
        </p:nvSpPr>
        <p:spPr>
          <a:xfrm>
            <a:off x="347889" y="6102023"/>
            <a:ext cx="222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 Video:</a:t>
            </a:r>
            <a:r>
              <a:rPr lang="en-AU" sz="1600" dirty="0"/>
              <a:t> Investigate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F958FE-FAFE-2E62-6986-375B53B01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89" y="4841032"/>
            <a:ext cx="2256183" cy="122123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D97D4F6-C7AA-F4B2-0A38-BA49E521B2B6}"/>
              </a:ext>
            </a:extLst>
          </p:cNvPr>
          <p:cNvSpPr txBox="1"/>
          <p:nvPr/>
        </p:nvSpPr>
        <p:spPr>
          <a:xfrm rot="21327617">
            <a:off x="3125419" y="1397737"/>
            <a:ext cx="6845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Future Earth" panose="00000400000000000000" pitchFamily="2" charset="0"/>
              </a:rPr>
              <a:t>Technologies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BB46F1-5404-60C4-873E-DD310D8AACAE}"/>
              </a:ext>
            </a:extLst>
          </p:cNvPr>
          <p:cNvGrpSpPr/>
          <p:nvPr/>
        </p:nvGrpSpPr>
        <p:grpSpPr>
          <a:xfrm>
            <a:off x="3121542" y="1570383"/>
            <a:ext cx="8388788" cy="4760845"/>
            <a:chOff x="3121542" y="1570383"/>
            <a:chExt cx="8388788" cy="4760845"/>
          </a:xfrm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6845B86B-1101-C8EF-8D31-977BC3FB9A0D}"/>
                </a:ext>
              </a:extLst>
            </p:cNvPr>
            <p:cNvSpPr/>
            <p:nvPr/>
          </p:nvSpPr>
          <p:spPr>
            <a:xfrm rot="5400000" flipV="1">
              <a:off x="4030647" y="1029026"/>
              <a:ext cx="2276061" cy="4094269"/>
            </a:xfrm>
            <a:prstGeom prst="parallelogram">
              <a:avLst>
                <a:gd name="adj" fmla="val 1477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0E973267-C08A-9610-6FAB-351775C228C0}"/>
                </a:ext>
              </a:extLst>
            </p:cNvPr>
            <p:cNvSpPr/>
            <p:nvPr/>
          </p:nvSpPr>
          <p:spPr>
            <a:xfrm rot="5400000" flipV="1">
              <a:off x="8325165" y="661279"/>
              <a:ext cx="2276061" cy="4094269"/>
            </a:xfrm>
            <a:prstGeom prst="parallelogram">
              <a:avLst>
                <a:gd name="adj" fmla="val 1477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3EA520ED-E6A7-F440-37A4-0A3E94C5F1D1}"/>
                </a:ext>
              </a:extLst>
            </p:cNvPr>
            <p:cNvSpPr/>
            <p:nvPr/>
          </p:nvSpPr>
          <p:spPr>
            <a:xfrm rot="5400000" flipV="1">
              <a:off x="4030646" y="3146063"/>
              <a:ext cx="2276061" cy="4094269"/>
            </a:xfrm>
            <a:prstGeom prst="parallelogram">
              <a:avLst>
                <a:gd name="adj" fmla="val 1477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93184879-79CE-33CB-B597-472BF0FFB422}"/>
                </a:ext>
              </a:extLst>
            </p:cNvPr>
            <p:cNvSpPr/>
            <p:nvPr/>
          </p:nvSpPr>
          <p:spPr>
            <a:xfrm rot="5400000" flipV="1">
              <a:off x="8325164" y="2778316"/>
              <a:ext cx="2276061" cy="4094269"/>
            </a:xfrm>
            <a:prstGeom prst="parallelogram">
              <a:avLst>
                <a:gd name="adj" fmla="val 1477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FF23D4FC-75D4-DB87-50AC-1C1B423B227B}"/>
                </a:ext>
              </a:extLst>
            </p:cNvPr>
            <p:cNvSpPr/>
            <p:nvPr/>
          </p:nvSpPr>
          <p:spPr>
            <a:xfrm rot="1965889" flipH="1" flipV="1">
              <a:off x="5558530" y="2627854"/>
              <a:ext cx="3506668" cy="2695601"/>
            </a:xfrm>
            <a:prstGeom prst="parallelogram">
              <a:avLst>
                <a:gd name="adj" fmla="val 33016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78FEBCB9-201C-2E84-201C-0901A7D70899}"/>
                </a:ext>
              </a:extLst>
            </p:cNvPr>
            <p:cNvSpPr/>
            <p:nvPr/>
          </p:nvSpPr>
          <p:spPr>
            <a:xfrm rot="1965889" flipH="1" flipV="1">
              <a:off x="5847315" y="2849016"/>
              <a:ext cx="2940554" cy="2280407"/>
            </a:xfrm>
            <a:prstGeom prst="parallelogram">
              <a:avLst>
                <a:gd name="adj" fmla="val 3301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71816DC-266F-625A-B76F-463A3A405DE9}"/>
              </a:ext>
            </a:extLst>
          </p:cNvPr>
          <p:cNvSpPr txBox="1"/>
          <p:nvPr/>
        </p:nvSpPr>
        <p:spPr>
          <a:xfrm rot="21376031">
            <a:off x="6772603" y="3028891"/>
            <a:ext cx="1048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200" dirty="0"/>
              <a:t>Combinations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152726-1CD7-0960-8480-AD02158A907B}"/>
              </a:ext>
            </a:extLst>
          </p:cNvPr>
          <p:cNvSpPr txBox="1"/>
          <p:nvPr/>
        </p:nvSpPr>
        <p:spPr>
          <a:xfrm rot="21371640">
            <a:off x="4477001" y="2200767"/>
            <a:ext cx="1074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Website / App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C4A9AE-E9CB-7BA0-6A0E-690A8A60CB6B}"/>
              </a:ext>
            </a:extLst>
          </p:cNvPr>
          <p:cNvSpPr txBox="1"/>
          <p:nvPr/>
        </p:nvSpPr>
        <p:spPr>
          <a:xfrm rot="21310740">
            <a:off x="9293239" y="1802013"/>
            <a:ext cx="8340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Animation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5C1B08-4085-8957-EC0F-9B6F53FC7AEC}"/>
              </a:ext>
            </a:extLst>
          </p:cNvPr>
          <p:cNvSpPr txBox="1"/>
          <p:nvPr/>
        </p:nvSpPr>
        <p:spPr>
          <a:xfrm rot="21371640">
            <a:off x="4676299" y="5821213"/>
            <a:ext cx="54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Video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51F4F4-290E-14D4-23FC-A6C916DE7FAB}"/>
              </a:ext>
            </a:extLst>
          </p:cNvPr>
          <p:cNvSpPr txBox="1"/>
          <p:nvPr/>
        </p:nvSpPr>
        <p:spPr>
          <a:xfrm rot="21310740">
            <a:off x="9316337" y="5422459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AR / VR</a:t>
            </a:r>
          </a:p>
        </p:txBody>
      </p:sp>
    </p:spTree>
    <p:extLst>
      <p:ext uri="{BB962C8B-B14F-4D97-AF65-F5344CB8AC3E}">
        <p14:creationId xmlns:p14="http://schemas.microsoft.com/office/powerpoint/2010/main" val="869689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00F85B93-786F-A641-3254-43253F721C50}"/>
              </a:ext>
            </a:extLst>
          </p:cNvPr>
          <p:cNvSpPr/>
          <p:nvPr/>
        </p:nvSpPr>
        <p:spPr>
          <a:xfrm rot="5400000" flipV="1">
            <a:off x="2912331" y="-2196705"/>
            <a:ext cx="6142382" cy="11967032"/>
          </a:xfrm>
          <a:prstGeom prst="parallelogram">
            <a:avLst>
              <a:gd name="adj" fmla="val 13840"/>
            </a:avLst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6F8B24C7-E40C-6944-49BB-2E588B2F960E}"/>
              </a:ext>
            </a:extLst>
          </p:cNvPr>
          <p:cNvSpPr/>
          <p:nvPr/>
        </p:nvSpPr>
        <p:spPr>
          <a:xfrm rot="5400000" flipV="1">
            <a:off x="-1109753" y="2802725"/>
            <a:ext cx="5157198" cy="2632880"/>
          </a:xfrm>
          <a:prstGeom prst="parallelogram">
            <a:avLst>
              <a:gd name="adj" fmla="val 6290"/>
            </a:avLst>
          </a:prstGeom>
          <a:solidFill>
            <a:srgbClr val="0070C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11858-21D5-53EC-A04A-77B1BEF58EDD}"/>
              </a:ext>
            </a:extLst>
          </p:cNvPr>
          <p:cNvSpPr txBox="1"/>
          <p:nvPr/>
        </p:nvSpPr>
        <p:spPr>
          <a:xfrm>
            <a:off x="318052" y="1938130"/>
            <a:ext cx="22561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b="1" dirty="0"/>
              <a:t>Investigate</a:t>
            </a:r>
          </a:p>
          <a:p>
            <a:endParaRPr lang="en-AU" dirty="0"/>
          </a:p>
          <a:p>
            <a:r>
              <a:rPr lang="en-AU" dirty="0"/>
              <a:t>Explore one potential digital technology and show how it has been used in other contexts.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0E19C1B-50F1-52EE-6225-194F97EFD798}"/>
              </a:ext>
            </a:extLst>
          </p:cNvPr>
          <p:cNvSpPr/>
          <p:nvPr/>
        </p:nvSpPr>
        <p:spPr>
          <a:xfrm rot="5400000" flipV="1">
            <a:off x="4525126" y="-712794"/>
            <a:ext cx="5665307" cy="8840181"/>
          </a:xfrm>
          <a:prstGeom prst="parallelogram">
            <a:avLst>
              <a:gd name="adj" fmla="val 11801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71F084-A787-FE97-CF83-2CBB709D37A2}"/>
              </a:ext>
            </a:extLst>
          </p:cNvPr>
          <p:cNvGrpSpPr/>
          <p:nvPr/>
        </p:nvGrpSpPr>
        <p:grpSpPr>
          <a:xfrm>
            <a:off x="-1" y="29818"/>
            <a:ext cx="9347706" cy="1381541"/>
            <a:chOff x="-1" y="29818"/>
            <a:chExt cx="9347706" cy="1381541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069BCECE-42E7-F36E-E893-57DA51317FD8}"/>
                </a:ext>
              </a:extLst>
            </p:cNvPr>
            <p:cNvSpPr/>
            <p:nvPr/>
          </p:nvSpPr>
          <p:spPr>
            <a:xfrm rot="5400000" flipV="1">
              <a:off x="3856382" y="-3826565"/>
              <a:ext cx="1381541" cy="9094308"/>
            </a:xfrm>
            <a:prstGeom prst="parallelogram">
              <a:avLst>
                <a:gd name="adj" fmla="val 42540"/>
              </a:avLst>
            </a:prstGeom>
            <a:solidFill>
              <a:schemeClr val="bg1">
                <a:lumMod val="6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0DBF10-9F0C-C7D0-47CC-D3C5E155E646}"/>
                </a:ext>
              </a:extLst>
            </p:cNvPr>
            <p:cNvSpPr txBox="1"/>
            <p:nvPr/>
          </p:nvSpPr>
          <p:spPr>
            <a:xfrm rot="21363510">
              <a:off x="184584" y="515038"/>
              <a:ext cx="9163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solidFill>
                    <a:schemeClr val="bg1"/>
                  </a:solidFill>
                  <a:latin typeface="Future Earth" panose="00000400000000000000" pitchFamily="2" charset="0"/>
                  <a:cs typeface="Aharoni" panose="02010803020104030203" pitchFamily="2" charset="-79"/>
                </a:rPr>
                <a:t>Community connections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D97D4F6-C7AA-F4B2-0A38-BA49E521B2B6}"/>
              </a:ext>
            </a:extLst>
          </p:cNvPr>
          <p:cNvSpPr txBox="1"/>
          <p:nvPr/>
        </p:nvSpPr>
        <p:spPr>
          <a:xfrm rot="21327617">
            <a:off x="3125419" y="1397737"/>
            <a:ext cx="6845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Future Earth" panose="00000400000000000000" pitchFamily="2" charset="0"/>
              </a:rPr>
              <a:t>Technologies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029A78-92DA-CEF6-C88B-F7478EA15E20}"/>
              </a:ext>
            </a:extLst>
          </p:cNvPr>
          <p:cNvSpPr txBox="1"/>
          <p:nvPr/>
        </p:nvSpPr>
        <p:spPr>
          <a:xfrm>
            <a:off x="347889" y="6102023"/>
            <a:ext cx="222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 Video: Investigate</a:t>
            </a:r>
            <a:endParaRPr lang="en-AU" sz="1600" dirty="0"/>
          </a:p>
        </p:txBody>
      </p:sp>
      <p:pic>
        <p:nvPicPr>
          <p:cNvPr id="16" name="Picture 15">
            <a:hlinkClick r:id="rId2"/>
            <a:extLst>
              <a:ext uri="{FF2B5EF4-FFF2-40B4-BE49-F238E27FC236}">
                <a16:creationId xmlns:a16="http://schemas.microsoft.com/office/drawing/2014/main" id="{A32132E2-4AFA-1EDC-64B1-D5C6A235B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89" y="4841032"/>
            <a:ext cx="2256183" cy="122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96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00F85B93-786F-A641-3254-43253F721C50}"/>
              </a:ext>
            </a:extLst>
          </p:cNvPr>
          <p:cNvSpPr/>
          <p:nvPr/>
        </p:nvSpPr>
        <p:spPr>
          <a:xfrm rot="5400000" flipV="1">
            <a:off x="2912331" y="-2196705"/>
            <a:ext cx="6142382" cy="11967032"/>
          </a:xfrm>
          <a:prstGeom prst="parallelogram">
            <a:avLst>
              <a:gd name="adj" fmla="val 13840"/>
            </a:avLst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6F8B24C7-E40C-6944-49BB-2E588B2F960E}"/>
              </a:ext>
            </a:extLst>
          </p:cNvPr>
          <p:cNvSpPr/>
          <p:nvPr/>
        </p:nvSpPr>
        <p:spPr>
          <a:xfrm rot="5400000" flipV="1">
            <a:off x="-1109753" y="2802725"/>
            <a:ext cx="5157198" cy="2632880"/>
          </a:xfrm>
          <a:prstGeom prst="parallelogram">
            <a:avLst>
              <a:gd name="adj" fmla="val 6290"/>
            </a:avLst>
          </a:prstGeom>
          <a:solidFill>
            <a:srgbClr val="0070C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11858-21D5-53EC-A04A-77B1BEF58EDD}"/>
              </a:ext>
            </a:extLst>
          </p:cNvPr>
          <p:cNvSpPr txBox="1"/>
          <p:nvPr/>
        </p:nvSpPr>
        <p:spPr>
          <a:xfrm>
            <a:off x="318052" y="1938130"/>
            <a:ext cx="22561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b="1" dirty="0"/>
              <a:t>Investigate</a:t>
            </a:r>
          </a:p>
          <a:p>
            <a:endParaRPr lang="en-AU" dirty="0"/>
          </a:p>
          <a:p>
            <a:r>
              <a:rPr lang="en-AU" dirty="0"/>
              <a:t>Explore an alternative digital technology and show how it has been used in other contexts.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0E19C1B-50F1-52EE-6225-194F97EFD798}"/>
              </a:ext>
            </a:extLst>
          </p:cNvPr>
          <p:cNvSpPr/>
          <p:nvPr/>
        </p:nvSpPr>
        <p:spPr>
          <a:xfrm rot="5400000" flipV="1">
            <a:off x="4525126" y="-712794"/>
            <a:ext cx="5665307" cy="8840181"/>
          </a:xfrm>
          <a:prstGeom prst="parallelogram">
            <a:avLst>
              <a:gd name="adj" fmla="val 11801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71F084-A787-FE97-CF83-2CBB709D37A2}"/>
              </a:ext>
            </a:extLst>
          </p:cNvPr>
          <p:cNvGrpSpPr/>
          <p:nvPr/>
        </p:nvGrpSpPr>
        <p:grpSpPr>
          <a:xfrm>
            <a:off x="-1" y="29818"/>
            <a:ext cx="9347706" cy="1381541"/>
            <a:chOff x="-1" y="29818"/>
            <a:chExt cx="9347706" cy="1381541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069BCECE-42E7-F36E-E893-57DA51317FD8}"/>
                </a:ext>
              </a:extLst>
            </p:cNvPr>
            <p:cNvSpPr/>
            <p:nvPr/>
          </p:nvSpPr>
          <p:spPr>
            <a:xfrm rot="5400000" flipV="1">
              <a:off x="3856382" y="-3826565"/>
              <a:ext cx="1381541" cy="9094308"/>
            </a:xfrm>
            <a:prstGeom prst="parallelogram">
              <a:avLst>
                <a:gd name="adj" fmla="val 42540"/>
              </a:avLst>
            </a:prstGeom>
            <a:solidFill>
              <a:schemeClr val="bg1">
                <a:lumMod val="6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0DBF10-9F0C-C7D0-47CC-D3C5E155E646}"/>
                </a:ext>
              </a:extLst>
            </p:cNvPr>
            <p:cNvSpPr txBox="1"/>
            <p:nvPr/>
          </p:nvSpPr>
          <p:spPr>
            <a:xfrm rot="21363510">
              <a:off x="184584" y="515038"/>
              <a:ext cx="9163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solidFill>
                    <a:schemeClr val="bg1"/>
                  </a:solidFill>
                  <a:latin typeface="Future Earth" panose="00000400000000000000" pitchFamily="2" charset="0"/>
                  <a:cs typeface="Aharoni" panose="02010803020104030203" pitchFamily="2" charset="-79"/>
                </a:rPr>
                <a:t>Community connections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3DE2C89-3AC1-320C-CFBB-7371E1AB91C8}"/>
              </a:ext>
            </a:extLst>
          </p:cNvPr>
          <p:cNvSpPr txBox="1"/>
          <p:nvPr/>
        </p:nvSpPr>
        <p:spPr>
          <a:xfrm>
            <a:off x="347889" y="6102023"/>
            <a:ext cx="222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 Video:</a:t>
            </a:r>
            <a:r>
              <a:rPr lang="en-AU" sz="1600" dirty="0"/>
              <a:t> Investigate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F958FE-FAFE-2E62-6986-375B53B01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89" y="4841032"/>
            <a:ext cx="2256183" cy="122123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D97D4F6-C7AA-F4B2-0A38-BA49E521B2B6}"/>
              </a:ext>
            </a:extLst>
          </p:cNvPr>
          <p:cNvSpPr txBox="1"/>
          <p:nvPr/>
        </p:nvSpPr>
        <p:spPr>
          <a:xfrm rot="21327617">
            <a:off x="3122552" y="1325395"/>
            <a:ext cx="8673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Future Earth" panose="00000400000000000000" pitchFamily="2" charset="0"/>
              </a:rPr>
              <a:t>Digital Technologies continued</a:t>
            </a:r>
          </a:p>
        </p:txBody>
      </p:sp>
    </p:spTree>
    <p:extLst>
      <p:ext uri="{BB962C8B-B14F-4D97-AF65-F5344CB8AC3E}">
        <p14:creationId xmlns:p14="http://schemas.microsoft.com/office/powerpoint/2010/main" val="4237539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00F85B93-786F-A641-3254-43253F721C50}"/>
              </a:ext>
            </a:extLst>
          </p:cNvPr>
          <p:cNvSpPr/>
          <p:nvPr/>
        </p:nvSpPr>
        <p:spPr>
          <a:xfrm rot="5400000" flipV="1">
            <a:off x="2912331" y="-2196705"/>
            <a:ext cx="6142382" cy="11967032"/>
          </a:xfrm>
          <a:prstGeom prst="parallelogram">
            <a:avLst>
              <a:gd name="adj" fmla="val 13840"/>
            </a:avLst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6F8B24C7-E40C-6944-49BB-2E588B2F960E}"/>
              </a:ext>
            </a:extLst>
          </p:cNvPr>
          <p:cNvSpPr/>
          <p:nvPr/>
        </p:nvSpPr>
        <p:spPr>
          <a:xfrm rot="5400000" flipV="1">
            <a:off x="-1109753" y="2802725"/>
            <a:ext cx="5157198" cy="2632880"/>
          </a:xfrm>
          <a:prstGeom prst="parallelogram">
            <a:avLst>
              <a:gd name="adj" fmla="val 6290"/>
            </a:avLst>
          </a:prstGeom>
          <a:solidFill>
            <a:srgbClr val="0070C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11858-21D5-53EC-A04A-77B1BEF58EDD}"/>
              </a:ext>
            </a:extLst>
          </p:cNvPr>
          <p:cNvSpPr txBox="1"/>
          <p:nvPr/>
        </p:nvSpPr>
        <p:spPr>
          <a:xfrm>
            <a:off x="318052" y="1938130"/>
            <a:ext cx="22561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latin typeface="Arial"/>
                <a:ea typeface="Arial"/>
                <a:cs typeface="Arial"/>
                <a:sym typeface="Arial"/>
              </a:rPr>
              <a:t>Investigate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/>
          </a:p>
          <a:p>
            <a:r>
              <a:rPr lang="en-AU" dirty="0"/>
              <a:t>Explore the possibilities of different audiences and list how this digital product could be useful for them to connect to.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0E19C1B-50F1-52EE-6225-194F97EFD798}"/>
              </a:ext>
            </a:extLst>
          </p:cNvPr>
          <p:cNvSpPr/>
          <p:nvPr/>
        </p:nvSpPr>
        <p:spPr>
          <a:xfrm rot="5400000" flipV="1">
            <a:off x="4525126" y="-712794"/>
            <a:ext cx="5665307" cy="8840181"/>
          </a:xfrm>
          <a:prstGeom prst="parallelogram">
            <a:avLst>
              <a:gd name="adj" fmla="val 11801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71F084-A787-FE97-CF83-2CBB709D37A2}"/>
              </a:ext>
            </a:extLst>
          </p:cNvPr>
          <p:cNvGrpSpPr/>
          <p:nvPr/>
        </p:nvGrpSpPr>
        <p:grpSpPr>
          <a:xfrm>
            <a:off x="-1" y="29818"/>
            <a:ext cx="9347706" cy="1381541"/>
            <a:chOff x="-1" y="29818"/>
            <a:chExt cx="9347706" cy="1381541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069BCECE-42E7-F36E-E893-57DA51317FD8}"/>
                </a:ext>
              </a:extLst>
            </p:cNvPr>
            <p:cNvSpPr/>
            <p:nvPr/>
          </p:nvSpPr>
          <p:spPr>
            <a:xfrm rot="5400000" flipV="1">
              <a:off x="3856382" y="-3826565"/>
              <a:ext cx="1381541" cy="9094308"/>
            </a:xfrm>
            <a:prstGeom prst="parallelogram">
              <a:avLst>
                <a:gd name="adj" fmla="val 42540"/>
              </a:avLst>
            </a:prstGeom>
            <a:solidFill>
              <a:schemeClr val="bg1">
                <a:lumMod val="6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0DBF10-9F0C-C7D0-47CC-D3C5E155E646}"/>
                </a:ext>
              </a:extLst>
            </p:cNvPr>
            <p:cNvSpPr txBox="1"/>
            <p:nvPr/>
          </p:nvSpPr>
          <p:spPr>
            <a:xfrm rot="21363510">
              <a:off x="184584" y="515038"/>
              <a:ext cx="9163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solidFill>
                    <a:schemeClr val="bg1"/>
                  </a:solidFill>
                  <a:latin typeface="Future Earth" panose="00000400000000000000" pitchFamily="2" charset="0"/>
                  <a:cs typeface="Aharoni" panose="02010803020104030203" pitchFamily="2" charset="-79"/>
                </a:rPr>
                <a:t>Community connections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D97D4F6-C7AA-F4B2-0A38-BA49E521B2B6}"/>
              </a:ext>
            </a:extLst>
          </p:cNvPr>
          <p:cNvSpPr txBox="1"/>
          <p:nvPr/>
        </p:nvSpPr>
        <p:spPr>
          <a:xfrm rot="21327617">
            <a:off x="3125419" y="1397737"/>
            <a:ext cx="6845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Future Earth" panose="00000400000000000000" pitchFamily="2" charset="0"/>
              </a:rPr>
              <a:t>Potential audiences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BB46F1-5404-60C4-873E-DD310D8AACAE}"/>
              </a:ext>
            </a:extLst>
          </p:cNvPr>
          <p:cNvGrpSpPr/>
          <p:nvPr/>
        </p:nvGrpSpPr>
        <p:grpSpPr>
          <a:xfrm>
            <a:off x="3121542" y="1570383"/>
            <a:ext cx="8388788" cy="4760845"/>
            <a:chOff x="3121542" y="1570383"/>
            <a:chExt cx="8388788" cy="4760845"/>
          </a:xfrm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6845B86B-1101-C8EF-8D31-977BC3FB9A0D}"/>
                </a:ext>
              </a:extLst>
            </p:cNvPr>
            <p:cNvSpPr/>
            <p:nvPr/>
          </p:nvSpPr>
          <p:spPr>
            <a:xfrm rot="5400000" flipV="1">
              <a:off x="4030647" y="1029026"/>
              <a:ext cx="2276061" cy="4094269"/>
            </a:xfrm>
            <a:prstGeom prst="parallelogram">
              <a:avLst>
                <a:gd name="adj" fmla="val 1477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0E973267-C08A-9610-6FAB-351775C228C0}"/>
                </a:ext>
              </a:extLst>
            </p:cNvPr>
            <p:cNvSpPr/>
            <p:nvPr/>
          </p:nvSpPr>
          <p:spPr>
            <a:xfrm rot="5400000" flipV="1">
              <a:off x="8325165" y="661279"/>
              <a:ext cx="2276061" cy="4094269"/>
            </a:xfrm>
            <a:prstGeom prst="parallelogram">
              <a:avLst>
                <a:gd name="adj" fmla="val 1477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3EA520ED-E6A7-F440-37A4-0A3E94C5F1D1}"/>
                </a:ext>
              </a:extLst>
            </p:cNvPr>
            <p:cNvSpPr/>
            <p:nvPr/>
          </p:nvSpPr>
          <p:spPr>
            <a:xfrm rot="5400000" flipV="1">
              <a:off x="4030646" y="3146063"/>
              <a:ext cx="2276061" cy="4094269"/>
            </a:xfrm>
            <a:prstGeom prst="parallelogram">
              <a:avLst>
                <a:gd name="adj" fmla="val 1477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93184879-79CE-33CB-B597-472BF0FFB422}"/>
                </a:ext>
              </a:extLst>
            </p:cNvPr>
            <p:cNvSpPr/>
            <p:nvPr/>
          </p:nvSpPr>
          <p:spPr>
            <a:xfrm rot="5400000" flipV="1">
              <a:off x="8325164" y="2778316"/>
              <a:ext cx="2276061" cy="4094269"/>
            </a:xfrm>
            <a:prstGeom prst="parallelogram">
              <a:avLst>
                <a:gd name="adj" fmla="val 1477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FF23D4FC-75D4-DB87-50AC-1C1B423B227B}"/>
                </a:ext>
              </a:extLst>
            </p:cNvPr>
            <p:cNvSpPr/>
            <p:nvPr/>
          </p:nvSpPr>
          <p:spPr>
            <a:xfrm rot="1965889" flipH="1" flipV="1">
              <a:off x="5558530" y="2627854"/>
              <a:ext cx="3506668" cy="2695601"/>
            </a:xfrm>
            <a:prstGeom prst="parallelogram">
              <a:avLst>
                <a:gd name="adj" fmla="val 33016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78FEBCB9-201C-2E84-201C-0901A7D70899}"/>
                </a:ext>
              </a:extLst>
            </p:cNvPr>
            <p:cNvSpPr/>
            <p:nvPr/>
          </p:nvSpPr>
          <p:spPr>
            <a:xfrm rot="1965889" flipH="1" flipV="1">
              <a:off x="5847315" y="2849016"/>
              <a:ext cx="2940554" cy="2280407"/>
            </a:xfrm>
            <a:prstGeom prst="parallelogram">
              <a:avLst>
                <a:gd name="adj" fmla="val 3301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71816DC-266F-625A-B76F-463A3A405DE9}"/>
              </a:ext>
            </a:extLst>
          </p:cNvPr>
          <p:cNvSpPr txBox="1"/>
          <p:nvPr/>
        </p:nvSpPr>
        <p:spPr>
          <a:xfrm rot="21376031">
            <a:off x="6841634" y="2936558"/>
            <a:ext cx="910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200" dirty="0"/>
              <a:t>Indigenous</a:t>
            </a:r>
          </a:p>
          <a:p>
            <a:pPr algn="ctr"/>
            <a:r>
              <a:rPr lang="en-AU" sz="1200" dirty="0"/>
              <a:t>Community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152726-1CD7-0960-8480-AD02158A907B}"/>
              </a:ext>
            </a:extLst>
          </p:cNvPr>
          <p:cNvSpPr txBox="1"/>
          <p:nvPr/>
        </p:nvSpPr>
        <p:spPr>
          <a:xfrm rot="21371640">
            <a:off x="4661539" y="2200767"/>
            <a:ext cx="705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Children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C4A9AE-E9CB-7BA0-6A0E-690A8A60CB6B}"/>
              </a:ext>
            </a:extLst>
          </p:cNvPr>
          <p:cNvSpPr txBox="1"/>
          <p:nvPr/>
        </p:nvSpPr>
        <p:spPr>
          <a:xfrm rot="21310740">
            <a:off x="8999250" y="1802013"/>
            <a:ext cx="1422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Existing Community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5C1B08-4085-8957-EC0F-9B6F53FC7AEC}"/>
              </a:ext>
            </a:extLst>
          </p:cNvPr>
          <p:cNvSpPr txBox="1"/>
          <p:nvPr/>
        </p:nvSpPr>
        <p:spPr>
          <a:xfrm rot="21371640">
            <a:off x="4626255" y="5821213"/>
            <a:ext cx="645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Visitors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51F4F4-290E-14D4-23FC-A6C916DE7FAB}"/>
              </a:ext>
            </a:extLst>
          </p:cNvPr>
          <p:cNvSpPr txBox="1"/>
          <p:nvPr/>
        </p:nvSpPr>
        <p:spPr>
          <a:xfrm rot="21310740">
            <a:off x="9370841" y="5422459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Other</a:t>
            </a:r>
          </a:p>
        </p:txBody>
      </p:sp>
      <p:pic>
        <p:nvPicPr>
          <p:cNvPr id="30" name="Picture 2" descr="The Aboriginal flag | AIATSIS">
            <a:hlinkClick r:id="rId2"/>
            <a:extLst>
              <a:ext uri="{FF2B5EF4-FFF2-40B4-BE49-F238E27FC236}">
                <a16:creationId xmlns:a16="http://schemas.microsoft.com/office/drawing/2014/main" id="{2440B4B5-0D36-BDDC-964C-D089DA40A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6776" y="5226165"/>
            <a:ext cx="1098730" cy="71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Torres Strait Islander Flag - Wikipedia">
            <a:hlinkClick r:id="rId2"/>
            <a:extLst>
              <a:ext uri="{FF2B5EF4-FFF2-40B4-BE49-F238E27FC236}">
                <a16:creationId xmlns:a16="http://schemas.microsoft.com/office/drawing/2014/main" id="{82E635B2-59F6-2EC3-E47E-747350E32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805" y="5236725"/>
            <a:ext cx="1073430" cy="71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708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00F85B93-786F-A641-3254-43253F721C50}"/>
              </a:ext>
            </a:extLst>
          </p:cNvPr>
          <p:cNvSpPr/>
          <p:nvPr/>
        </p:nvSpPr>
        <p:spPr>
          <a:xfrm rot="5400000" flipV="1">
            <a:off x="2912331" y="-2196705"/>
            <a:ext cx="6142382" cy="11967032"/>
          </a:xfrm>
          <a:prstGeom prst="parallelogram">
            <a:avLst>
              <a:gd name="adj" fmla="val 13840"/>
            </a:avLst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6F8B24C7-E40C-6944-49BB-2E588B2F960E}"/>
              </a:ext>
            </a:extLst>
          </p:cNvPr>
          <p:cNvSpPr/>
          <p:nvPr/>
        </p:nvSpPr>
        <p:spPr>
          <a:xfrm rot="5400000" flipV="1">
            <a:off x="-1109753" y="2802725"/>
            <a:ext cx="5157198" cy="2632880"/>
          </a:xfrm>
          <a:prstGeom prst="parallelogram">
            <a:avLst>
              <a:gd name="adj" fmla="val 6290"/>
            </a:avLst>
          </a:prstGeom>
          <a:solidFill>
            <a:srgbClr val="0070C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11858-21D5-53EC-A04A-77B1BEF58EDD}"/>
              </a:ext>
            </a:extLst>
          </p:cNvPr>
          <p:cNvSpPr txBox="1"/>
          <p:nvPr/>
        </p:nvSpPr>
        <p:spPr>
          <a:xfrm>
            <a:off x="318052" y="1938130"/>
            <a:ext cx="22561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b="1" dirty="0"/>
              <a:t>Investigate</a:t>
            </a:r>
          </a:p>
          <a:p>
            <a:endParaRPr lang="en-AU" dirty="0"/>
          </a:p>
          <a:p>
            <a:r>
              <a:rPr lang="en-AU" dirty="0"/>
              <a:t>Explore one potential audience and show what they would find to be visually and functionally engaging digital content.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0E19C1B-50F1-52EE-6225-194F97EFD798}"/>
              </a:ext>
            </a:extLst>
          </p:cNvPr>
          <p:cNvSpPr/>
          <p:nvPr/>
        </p:nvSpPr>
        <p:spPr>
          <a:xfrm rot="5400000" flipV="1">
            <a:off x="4525126" y="-712794"/>
            <a:ext cx="5665307" cy="8840181"/>
          </a:xfrm>
          <a:prstGeom prst="parallelogram">
            <a:avLst>
              <a:gd name="adj" fmla="val 11801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71F084-A787-FE97-CF83-2CBB709D37A2}"/>
              </a:ext>
            </a:extLst>
          </p:cNvPr>
          <p:cNvGrpSpPr/>
          <p:nvPr/>
        </p:nvGrpSpPr>
        <p:grpSpPr>
          <a:xfrm>
            <a:off x="-1" y="29818"/>
            <a:ext cx="9347706" cy="1381541"/>
            <a:chOff x="-1" y="29818"/>
            <a:chExt cx="9347706" cy="1381541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069BCECE-42E7-F36E-E893-57DA51317FD8}"/>
                </a:ext>
              </a:extLst>
            </p:cNvPr>
            <p:cNvSpPr/>
            <p:nvPr/>
          </p:nvSpPr>
          <p:spPr>
            <a:xfrm rot="5400000" flipV="1">
              <a:off x="3856382" y="-3826565"/>
              <a:ext cx="1381541" cy="9094308"/>
            </a:xfrm>
            <a:prstGeom prst="parallelogram">
              <a:avLst>
                <a:gd name="adj" fmla="val 42540"/>
              </a:avLst>
            </a:prstGeom>
            <a:solidFill>
              <a:schemeClr val="bg1">
                <a:lumMod val="6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0DBF10-9F0C-C7D0-47CC-D3C5E155E646}"/>
                </a:ext>
              </a:extLst>
            </p:cNvPr>
            <p:cNvSpPr txBox="1"/>
            <p:nvPr/>
          </p:nvSpPr>
          <p:spPr>
            <a:xfrm rot="21363510">
              <a:off x="184584" y="515038"/>
              <a:ext cx="9163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solidFill>
                    <a:schemeClr val="bg1"/>
                  </a:solidFill>
                  <a:latin typeface="Future Earth" panose="00000400000000000000" pitchFamily="2" charset="0"/>
                  <a:cs typeface="Aharoni" panose="02010803020104030203" pitchFamily="2" charset="-79"/>
                </a:rPr>
                <a:t>Community connections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D97D4F6-C7AA-F4B2-0A38-BA49E521B2B6}"/>
              </a:ext>
            </a:extLst>
          </p:cNvPr>
          <p:cNvSpPr txBox="1"/>
          <p:nvPr/>
        </p:nvSpPr>
        <p:spPr>
          <a:xfrm rot="21327617">
            <a:off x="3125419" y="1397737"/>
            <a:ext cx="6845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Future Earth" panose="00000400000000000000" pitchFamily="2" charset="0"/>
              </a:rPr>
              <a:t>Audience Exploration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BD1BA2-DB42-5F98-6662-9E31F7F7CC56}"/>
              </a:ext>
            </a:extLst>
          </p:cNvPr>
          <p:cNvSpPr txBox="1"/>
          <p:nvPr/>
        </p:nvSpPr>
        <p:spPr>
          <a:xfrm>
            <a:off x="347889" y="6102023"/>
            <a:ext cx="222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 Video:</a:t>
            </a:r>
            <a:r>
              <a:rPr lang="en-AU" sz="1600" dirty="0"/>
              <a:t> Investigate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4B3B25-D1B1-A4A8-14E1-75DB80687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89" y="4841032"/>
            <a:ext cx="2256183" cy="122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4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00F85B93-786F-A641-3254-43253F721C50}"/>
              </a:ext>
            </a:extLst>
          </p:cNvPr>
          <p:cNvSpPr/>
          <p:nvPr/>
        </p:nvSpPr>
        <p:spPr>
          <a:xfrm rot="5400000" flipV="1">
            <a:off x="2912331" y="-2196705"/>
            <a:ext cx="6142382" cy="11967032"/>
          </a:xfrm>
          <a:prstGeom prst="parallelogram">
            <a:avLst>
              <a:gd name="adj" fmla="val 13840"/>
            </a:avLst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6F8B24C7-E40C-6944-49BB-2E588B2F960E}"/>
              </a:ext>
            </a:extLst>
          </p:cNvPr>
          <p:cNvSpPr/>
          <p:nvPr/>
        </p:nvSpPr>
        <p:spPr>
          <a:xfrm rot="5400000" flipV="1">
            <a:off x="-1109753" y="2802725"/>
            <a:ext cx="5157198" cy="2632880"/>
          </a:xfrm>
          <a:prstGeom prst="parallelogram">
            <a:avLst>
              <a:gd name="adj" fmla="val 6290"/>
            </a:avLst>
          </a:prstGeom>
          <a:solidFill>
            <a:srgbClr val="0070C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11858-21D5-53EC-A04A-77B1BEF58EDD}"/>
              </a:ext>
            </a:extLst>
          </p:cNvPr>
          <p:cNvSpPr txBox="1"/>
          <p:nvPr/>
        </p:nvSpPr>
        <p:spPr>
          <a:xfrm>
            <a:off x="318052" y="1938130"/>
            <a:ext cx="22561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b="1" dirty="0"/>
              <a:t>Investigate</a:t>
            </a:r>
          </a:p>
          <a:p>
            <a:endParaRPr lang="en-AU" dirty="0"/>
          </a:p>
          <a:p>
            <a:r>
              <a:rPr lang="en-AU" dirty="0"/>
              <a:t>Explore an additional potential audience and show what they would find to be visually and functionally engaging digital content.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0E19C1B-50F1-52EE-6225-194F97EFD798}"/>
              </a:ext>
            </a:extLst>
          </p:cNvPr>
          <p:cNvSpPr/>
          <p:nvPr/>
        </p:nvSpPr>
        <p:spPr>
          <a:xfrm rot="5400000" flipV="1">
            <a:off x="4525126" y="-712794"/>
            <a:ext cx="5665307" cy="8840181"/>
          </a:xfrm>
          <a:prstGeom prst="parallelogram">
            <a:avLst>
              <a:gd name="adj" fmla="val 11801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71F084-A787-FE97-CF83-2CBB709D37A2}"/>
              </a:ext>
            </a:extLst>
          </p:cNvPr>
          <p:cNvGrpSpPr/>
          <p:nvPr/>
        </p:nvGrpSpPr>
        <p:grpSpPr>
          <a:xfrm>
            <a:off x="-1" y="29818"/>
            <a:ext cx="9347706" cy="1381541"/>
            <a:chOff x="-1" y="29818"/>
            <a:chExt cx="9347706" cy="1381541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069BCECE-42E7-F36E-E893-57DA51317FD8}"/>
                </a:ext>
              </a:extLst>
            </p:cNvPr>
            <p:cNvSpPr/>
            <p:nvPr/>
          </p:nvSpPr>
          <p:spPr>
            <a:xfrm rot="5400000" flipV="1">
              <a:off x="3856382" y="-3826565"/>
              <a:ext cx="1381541" cy="9094308"/>
            </a:xfrm>
            <a:prstGeom prst="parallelogram">
              <a:avLst>
                <a:gd name="adj" fmla="val 42540"/>
              </a:avLst>
            </a:prstGeom>
            <a:solidFill>
              <a:schemeClr val="bg1">
                <a:lumMod val="6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0DBF10-9F0C-C7D0-47CC-D3C5E155E646}"/>
                </a:ext>
              </a:extLst>
            </p:cNvPr>
            <p:cNvSpPr txBox="1"/>
            <p:nvPr/>
          </p:nvSpPr>
          <p:spPr>
            <a:xfrm rot="21363510">
              <a:off x="184584" y="515038"/>
              <a:ext cx="9163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solidFill>
                    <a:schemeClr val="bg1"/>
                  </a:solidFill>
                  <a:latin typeface="Future Earth" panose="00000400000000000000" pitchFamily="2" charset="0"/>
                  <a:cs typeface="Aharoni" panose="02010803020104030203" pitchFamily="2" charset="-79"/>
                </a:rPr>
                <a:t>Community connections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D97D4F6-C7AA-F4B2-0A38-BA49E521B2B6}"/>
              </a:ext>
            </a:extLst>
          </p:cNvPr>
          <p:cNvSpPr txBox="1"/>
          <p:nvPr/>
        </p:nvSpPr>
        <p:spPr>
          <a:xfrm rot="21327617">
            <a:off x="3122853" y="1333034"/>
            <a:ext cx="84809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Future Earth" panose="00000400000000000000" pitchFamily="2" charset="0"/>
              </a:rPr>
              <a:t>Audience Exploration Continued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3981AD-A2A3-9EE1-ADF9-F55B2B163E7D}"/>
              </a:ext>
            </a:extLst>
          </p:cNvPr>
          <p:cNvSpPr txBox="1"/>
          <p:nvPr/>
        </p:nvSpPr>
        <p:spPr>
          <a:xfrm>
            <a:off x="347889" y="6102023"/>
            <a:ext cx="222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 Video:</a:t>
            </a:r>
            <a:r>
              <a:rPr lang="en-AU" sz="1600" dirty="0"/>
              <a:t> Investigate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BEA061-459F-8D00-88DB-E1E375190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89" y="4841032"/>
            <a:ext cx="2256183" cy="122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38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00F85B93-786F-A641-3254-43253F721C50}"/>
              </a:ext>
            </a:extLst>
          </p:cNvPr>
          <p:cNvSpPr/>
          <p:nvPr/>
        </p:nvSpPr>
        <p:spPr>
          <a:xfrm rot="5400000" flipV="1">
            <a:off x="2912331" y="-2196705"/>
            <a:ext cx="6142382" cy="11967032"/>
          </a:xfrm>
          <a:prstGeom prst="parallelogram">
            <a:avLst>
              <a:gd name="adj" fmla="val 13840"/>
            </a:avLst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6F8B24C7-E40C-6944-49BB-2E588B2F960E}"/>
              </a:ext>
            </a:extLst>
          </p:cNvPr>
          <p:cNvSpPr/>
          <p:nvPr/>
        </p:nvSpPr>
        <p:spPr>
          <a:xfrm rot="5400000" flipV="1">
            <a:off x="-1109753" y="2802725"/>
            <a:ext cx="5157198" cy="2632880"/>
          </a:xfrm>
          <a:prstGeom prst="parallelogram">
            <a:avLst>
              <a:gd name="adj" fmla="val 6290"/>
            </a:avLst>
          </a:prstGeom>
          <a:solidFill>
            <a:srgbClr val="00B05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11858-21D5-53EC-A04A-77B1BEF58EDD}"/>
              </a:ext>
            </a:extLst>
          </p:cNvPr>
          <p:cNvSpPr txBox="1"/>
          <p:nvPr/>
        </p:nvSpPr>
        <p:spPr>
          <a:xfrm>
            <a:off x="318052" y="1938130"/>
            <a:ext cx="22561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b="1" dirty="0"/>
              <a:t>Generate</a:t>
            </a:r>
          </a:p>
          <a:p>
            <a:endParaRPr lang="en-AU" dirty="0"/>
          </a:p>
          <a:p>
            <a:r>
              <a:rPr lang="en-AU" dirty="0"/>
              <a:t>What content will you need to create for your digital product? 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0E19C1B-50F1-52EE-6225-194F97EFD798}"/>
              </a:ext>
            </a:extLst>
          </p:cNvPr>
          <p:cNvSpPr/>
          <p:nvPr/>
        </p:nvSpPr>
        <p:spPr>
          <a:xfrm rot="5400000" flipV="1">
            <a:off x="4525126" y="-712794"/>
            <a:ext cx="5665307" cy="8840181"/>
          </a:xfrm>
          <a:prstGeom prst="parallelogram">
            <a:avLst>
              <a:gd name="adj" fmla="val 11801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71F084-A787-FE97-CF83-2CBB709D37A2}"/>
              </a:ext>
            </a:extLst>
          </p:cNvPr>
          <p:cNvGrpSpPr/>
          <p:nvPr/>
        </p:nvGrpSpPr>
        <p:grpSpPr>
          <a:xfrm>
            <a:off x="-1" y="29818"/>
            <a:ext cx="9347706" cy="1381541"/>
            <a:chOff x="-1" y="29818"/>
            <a:chExt cx="9347706" cy="1381541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069BCECE-42E7-F36E-E893-57DA51317FD8}"/>
                </a:ext>
              </a:extLst>
            </p:cNvPr>
            <p:cNvSpPr/>
            <p:nvPr/>
          </p:nvSpPr>
          <p:spPr>
            <a:xfrm rot="5400000" flipV="1">
              <a:off x="3856382" y="-3826565"/>
              <a:ext cx="1381541" cy="9094308"/>
            </a:xfrm>
            <a:prstGeom prst="parallelogram">
              <a:avLst>
                <a:gd name="adj" fmla="val 42540"/>
              </a:avLst>
            </a:prstGeom>
            <a:solidFill>
              <a:schemeClr val="bg1">
                <a:lumMod val="6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0DBF10-9F0C-C7D0-47CC-D3C5E155E646}"/>
                </a:ext>
              </a:extLst>
            </p:cNvPr>
            <p:cNvSpPr txBox="1"/>
            <p:nvPr/>
          </p:nvSpPr>
          <p:spPr>
            <a:xfrm rot="21363510">
              <a:off x="184584" y="515038"/>
              <a:ext cx="9163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solidFill>
                    <a:schemeClr val="bg1"/>
                  </a:solidFill>
                  <a:latin typeface="Future Earth" panose="00000400000000000000" pitchFamily="2" charset="0"/>
                  <a:cs typeface="Aharoni" panose="02010803020104030203" pitchFamily="2" charset="-79"/>
                </a:rPr>
                <a:t>Community connections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3DE2C89-3AC1-320C-CFBB-7371E1AB91C8}"/>
              </a:ext>
            </a:extLst>
          </p:cNvPr>
          <p:cNvSpPr txBox="1"/>
          <p:nvPr/>
        </p:nvSpPr>
        <p:spPr>
          <a:xfrm>
            <a:off x="347889" y="6102023"/>
            <a:ext cx="222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 Video: Generate</a:t>
            </a:r>
            <a:endParaRPr lang="en-AU" sz="1600" dirty="0"/>
          </a:p>
        </p:txBody>
      </p:sp>
      <p:pic>
        <p:nvPicPr>
          <p:cNvPr id="19" name="Picture 18">
            <a:hlinkClick r:id="rId2"/>
            <a:extLst>
              <a:ext uri="{FF2B5EF4-FFF2-40B4-BE49-F238E27FC236}">
                <a16:creationId xmlns:a16="http://schemas.microsoft.com/office/drawing/2014/main" id="{07F958FE-FAFE-2E62-6986-375B53B01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89" y="4841032"/>
            <a:ext cx="2256183" cy="122123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D97D4F6-C7AA-F4B2-0A38-BA49E521B2B6}"/>
              </a:ext>
            </a:extLst>
          </p:cNvPr>
          <p:cNvSpPr txBox="1"/>
          <p:nvPr/>
        </p:nvSpPr>
        <p:spPr>
          <a:xfrm rot="21327617">
            <a:off x="3125419" y="1397737"/>
            <a:ext cx="6845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Future Earth" panose="00000400000000000000" pitchFamily="2" charset="0"/>
              </a:rPr>
              <a:t>Content Concepts</a:t>
            </a:r>
          </a:p>
        </p:txBody>
      </p:sp>
    </p:spTree>
    <p:extLst>
      <p:ext uri="{BB962C8B-B14F-4D97-AF65-F5344CB8AC3E}">
        <p14:creationId xmlns:p14="http://schemas.microsoft.com/office/powerpoint/2010/main" val="2616009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00F85B93-786F-A641-3254-43253F721C50}"/>
              </a:ext>
            </a:extLst>
          </p:cNvPr>
          <p:cNvSpPr/>
          <p:nvPr/>
        </p:nvSpPr>
        <p:spPr>
          <a:xfrm rot="5400000" flipV="1">
            <a:off x="2912331" y="-2196705"/>
            <a:ext cx="6142382" cy="11967032"/>
          </a:xfrm>
          <a:prstGeom prst="parallelogram">
            <a:avLst>
              <a:gd name="adj" fmla="val 13840"/>
            </a:avLst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6F8B24C7-E40C-6944-49BB-2E588B2F960E}"/>
              </a:ext>
            </a:extLst>
          </p:cNvPr>
          <p:cNvSpPr/>
          <p:nvPr/>
        </p:nvSpPr>
        <p:spPr>
          <a:xfrm rot="5400000" flipV="1">
            <a:off x="-1109753" y="2802725"/>
            <a:ext cx="5157198" cy="2632880"/>
          </a:xfrm>
          <a:prstGeom prst="parallelogram">
            <a:avLst>
              <a:gd name="adj" fmla="val 6290"/>
            </a:avLst>
          </a:prstGeom>
          <a:solidFill>
            <a:srgbClr val="00B05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11858-21D5-53EC-A04A-77B1BEF58EDD}"/>
              </a:ext>
            </a:extLst>
          </p:cNvPr>
          <p:cNvSpPr txBox="1"/>
          <p:nvPr/>
        </p:nvSpPr>
        <p:spPr>
          <a:xfrm>
            <a:off x="318052" y="1938130"/>
            <a:ext cx="22561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b="1" dirty="0"/>
              <a:t>Generate</a:t>
            </a:r>
          </a:p>
          <a:p>
            <a:endParaRPr lang="en-AU" dirty="0"/>
          </a:p>
          <a:p>
            <a:r>
              <a:rPr lang="en-AU" dirty="0"/>
              <a:t>What content will you need to create for your digital product? 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0E19C1B-50F1-52EE-6225-194F97EFD798}"/>
              </a:ext>
            </a:extLst>
          </p:cNvPr>
          <p:cNvSpPr/>
          <p:nvPr/>
        </p:nvSpPr>
        <p:spPr>
          <a:xfrm rot="5400000" flipV="1">
            <a:off x="4525126" y="-712794"/>
            <a:ext cx="5665307" cy="8840181"/>
          </a:xfrm>
          <a:prstGeom prst="parallelogram">
            <a:avLst>
              <a:gd name="adj" fmla="val 11801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71F084-A787-FE97-CF83-2CBB709D37A2}"/>
              </a:ext>
            </a:extLst>
          </p:cNvPr>
          <p:cNvGrpSpPr/>
          <p:nvPr/>
        </p:nvGrpSpPr>
        <p:grpSpPr>
          <a:xfrm>
            <a:off x="-1" y="29818"/>
            <a:ext cx="9347706" cy="1381541"/>
            <a:chOff x="-1" y="29818"/>
            <a:chExt cx="9347706" cy="1381541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069BCECE-42E7-F36E-E893-57DA51317FD8}"/>
                </a:ext>
              </a:extLst>
            </p:cNvPr>
            <p:cNvSpPr/>
            <p:nvPr/>
          </p:nvSpPr>
          <p:spPr>
            <a:xfrm rot="5400000" flipV="1">
              <a:off x="3856382" y="-3826565"/>
              <a:ext cx="1381541" cy="9094308"/>
            </a:xfrm>
            <a:prstGeom prst="parallelogram">
              <a:avLst>
                <a:gd name="adj" fmla="val 42540"/>
              </a:avLst>
            </a:prstGeom>
            <a:solidFill>
              <a:schemeClr val="bg1">
                <a:lumMod val="6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0DBF10-9F0C-C7D0-47CC-D3C5E155E646}"/>
                </a:ext>
              </a:extLst>
            </p:cNvPr>
            <p:cNvSpPr txBox="1"/>
            <p:nvPr/>
          </p:nvSpPr>
          <p:spPr>
            <a:xfrm rot="21363510">
              <a:off x="184584" y="515038"/>
              <a:ext cx="9163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solidFill>
                    <a:schemeClr val="bg1"/>
                  </a:solidFill>
                  <a:latin typeface="Future Earth" panose="00000400000000000000" pitchFamily="2" charset="0"/>
                  <a:cs typeface="Aharoni" panose="02010803020104030203" pitchFamily="2" charset="-79"/>
                </a:rPr>
                <a:t>Community connections</a:t>
              </a:r>
            </a:p>
          </p:txBody>
        </p:sp>
      </p:grpSp>
      <p:pic>
        <p:nvPicPr>
          <p:cNvPr id="19" name="Picture 18">
            <a:hlinkClick r:id="rId2"/>
            <a:extLst>
              <a:ext uri="{FF2B5EF4-FFF2-40B4-BE49-F238E27FC236}">
                <a16:creationId xmlns:a16="http://schemas.microsoft.com/office/drawing/2014/main" id="{07F958FE-FAFE-2E62-6986-375B53B01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89" y="4841032"/>
            <a:ext cx="2256183" cy="122123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D97D4F6-C7AA-F4B2-0A38-BA49E521B2B6}"/>
              </a:ext>
            </a:extLst>
          </p:cNvPr>
          <p:cNvSpPr txBox="1"/>
          <p:nvPr/>
        </p:nvSpPr>
        <p:spPr>
          <a:xfrm rot="21327617">
            <a:off x="3123189" y="1341463"/>
            <a:ext cx="8267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Future Earth" panose="00000400000000000000" pitchFamily="2" charset="0"/>
              </a:rPr>
              <a:t>Content Concepts Continued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291365-2A64-53F3-EC45-6B70164FB18E}"/>
              </a:ext>
            </a:extLst>
          </p:cNvPr>
          <p:cNvSpPr txBox="1"/>
          <p:nvPr/>
        </p:nvSpPr>
        <p:spPr>
          <a:xfrm>
            <a:off x="347889" y="6102023"/>
            <a:ext cx="222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 Video: Generate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812671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00F85B93-786F-A641-3254-43253F721C50}"/>
              </a:ext>
            </a:extLst>
          </p:cNvPr>
          <p:cNvSpPr/>
          <p:nvPr/>
        </p:nvSpPr>
        <p:spPr>
          <a:xfrm rot="5400000" flipV="1">
            <a:off x="2912331" y="-2196705"/>
            <a:ext cx="6142382" cy="11967032"/>
          </a:xfrm>
          <a:prstGeom prst="parallelogram">
            <a:avLst>
              <a:gd name="adj" fmla="val 13840"/>
            </a:avLst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6F8B24C7-E40C-6944-49BB-2E588B2F960E}"/>
              </a:ext>
            </a:extLst>
          </p:cNvPr>
          <p:cNvSpPr/>
          <p:nvPr/>
        </p:nvSpPr>
        <p:spPr>
          <a:xfrm rot="5400000" flipV="1">
            <a:off x="-1109753" y="2802725"/>
            <a:ext cx="5157198" cy="2632880"/>
          </a:xfrm>
          <a:prstGeom prst="parallelogram">
            <a:avLst>
              <a:gd name="adj" fmla="val 6290"/>
            </a:avLst>
          </a:prstGeom>
          <a:solidFill>
            <a:srgbClr val="00B05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11858-21D5-53EC-A04A-77B1BEF58EDD}"/>
              </a:ext>
            </a:extLst>
          </p:cNvPr>
          <p:cNvSpPr txBox="1"/>
          <p:nvPr/>
        </p:nvSpPr>
        <p:spPr>
          <a:xfrm>
            <a:off x="318052" y="1938130"/>
            <a:ext cx="22561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b="1" dirty="0"/>
              <a:t>Generate</a:t>
            </a:r>
          </a:p>
          <a:p>
            <a:endParaRPr lang="en-AU" dirty="0"/>
          </a:p>
          <a:p>
            <a:r>
              <a:rPr lang="en-AU" dirty="0"/>
              <a:t>How will you structure your content in your digital product?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0E19C1B-50F1-52EE-6225-194F97EFD798}"/>
              </a:ext>
            </a:extLst>
          </p:cNvPr>
          <p:cNvSpPr/>
          <p:nvPr/>
        </p:nvSpPr>
        <p:spPr>
          <a:xfrm rot="5400000" flipV="1">
            <a:off x="4525126" y="-712794"/>
            <a:ext cx="5665307" cy="8840181"/>
          </a:xfrm>
          <a:prstGeom prst="parallelogram">
            <a:avLst>
              <a:gd name="adj" fmla="val 11801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71F084-A787-FE97-CF83-2CBB709D37A2}"/>
              </a:ext>
            </a:extLst>
          </p:cNvPr>
          <p:cNvGrpSpPr/>
          <p:nvPr/>
        </p:nvGrpSpPr>
        <p:grpSpPr>
          <a:xfrm>
            <a:off x="-1" y="29818"/>
            <a:ext cx="9347706" cy="1381541"/>
            <a:chOff x="-1" y="29818"/>
            <a:chExt cx="9347706" cy="1381541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069BCECE-42E7-F36E-E893-57DA51317FD8}"/>
                </a:ext>
              </a:extLst>
            </p:cNvPr>
            <p:cNvSpPr/>
            <p:nvPr/>
          </p:nvSpPr>
          <p:spPr>
            <a:xfrm rot="5400000" flipV="1">
              <a:off x="3856382" y="-3826565"/>
              <a:ext cx="1381541" cy="9094308"/>
            </a:xfrm>
            <a:prstGeom prst="parallelogram">
              <a:avLst>
                <a:gd name="adj" fmla="val 42540"/>
              </a:avLst>
            </a:prstGeom>
            <a:solidFill>
              <a:schemeClr val="bg1">
                <a:lumMod val="6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0DBF10-9F0C-C7D0-47CC-D3C5E155E646}"/>
                </a:ext>
              </a:extLst>
            </p:cNvPr>
            <p:cNvSpPr txBox="1"/>
            <p:nvPr/>
          </p:nvSpPr>
          <p:spPr>
            <a:xfrm rot="21363510">
              <a:off x="184584" y="515038"/>
              <a:ext cx="9163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solidFill>
                    <a:schemeClr val="bg1"/>
                  </a:solidFill>
                  <a:latin typeface="Future Earth" panose="00000400000000000000" pitchFamily="2" charset="0"/>
                  <a:cs typeface="Aharoni" panose="02010803020104030203" pitchFamily="2" charset="-79"/>
                </a:rPr>
                <a:t>Community connections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D97D4F6-C7AA-F4B2-0A38-BA49E521B2B6}"/>
              </a:ext>
            </a:extLst>
          </p:cNvPr>
          <p:cNvSpPr txBox="1"/>
          <p:nvPr/>
        </p:nvSpPr>
        <p:spPr>
          <a:xfrm rot="21327617">
            <a:off x="3125419" y="1397737"/>
            <a:ext cx="6845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Future Earth" panose="00000400000000000000" pitchFamily="2" charset="0"/>
              </a:rPr>
              <a:t>Structural Concepts</a:t>
            </a:r>
          </a:p>
        </p:txBody>
      </p:sp>
      <p:pic>
        <p:nvPicPr>
          <p:cNvPr id="17" name="Picture 16">
            <a:hlinkClick r:id="rId2"/>
            <a:extLst>
              <a:ext uri="{FF2B5EF4-FFF2-40B4-BE49-F238E27FC236}">
                <a16:creationId xmlns:a16="http://schemas.microsoft.com/office/drawing/2014/main" id="{D8094D20-AF06-66A4-9E74-708C7485B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89" y="4841032"/>
            <a:ext cx="2256183" cy="12212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5D9153C-562A-1903-F94F-596C1A25AC13}"/>
              </a:ext>
            </a:extLst>
          </p:cNvPr>
          <p:cNvSpPr txBox="1"/>
          <p:nvPr/>
        </p:nvSpPr>
        <p:spPr>
          <a:xfrm>
            <a:off x="347889" y="6102023"/>
            <a:ext cx="222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 Video: Generate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616292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00F85B93-786F-A641-3254-43253F721C50}"/>
              </a:ext>
            </a:extLst>
          </p:cNvPr>
          <p:cNvSpPr/>
          <p:nvPr/>
        </p:nvSpPr>
        <p:spPr>
          <a:xfrm rot="5400000" flipV="1">
            <a:off x="2912331" y="-2196705"/>
            <a:ext cx="6142382" cy="11967032"/>
          </a:xfrm>
          <a:prstGeom prst="parallelogram">
            <a:avLst>
              <a:gd name="adj" fmla="val 13840"/>
            </a:avLst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6F8B24C7-E40C-6944-49BB-2E588B2F960E}"/>
              </a:ext>
            </a:extLst>
          </p:cNvPr>
          <p:cNvSpPr/>
          <p:nvPr/>
        </p:nvSpPr>
        <p:spPr>
          <a:xfrm rot="5400000" flipV="1">
            <a:off x="-1109753" y="2802725"/>
            <a:ext cx="5157198" cy="2632880"/>
          </a:xfrm>
          <a:prstGeom prst="parallelogram">
            <a:avLst>
              <a:gd name="adj" fmla="val 6290"/>
            </a:avLst>
          </a:prstGeom>
          <a:solidFill>
            <a:srgbClr val="0070C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11858-21D5-53EC-A04A-77B1BEF58EDD}"/>
              </a:ext>
            </a:extLst>
          </p:cNvPr>
          <p:cNvSpPr txBox="1"/>
          <p:nvPr/>
        </p:nvSpPr>
        <p:spPr>
          <a:xfrm>
            <a:off x="318052" y="1938130"/>
            <a:ext cx="22561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b="1" dirty="0">
                <a:cs typeface="Arial" panose="020B0604020202020204" pitchFamily="34" charset="0"/>
              </a:rPr>
              <a:t>Design Brief</a:t>
            </a:r>
          </a:p>
          <a:p>
            <a:endParaRPr lang="en-AU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a typeface="Arial"/>
                <a:cs typeface="Arial"/>
                <a:sym typeface="Arial"/>
              </a:rPr>
              <a:t>Read the design brief and identify key information in the space provided below.</a:t>
            </a:r>
            <a:endParaRPr lang="en-US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0E19C1B-50F1-52EE-6225-194F97EFD798}"/>
              </a:ext>
            </a:extLst>
          </p:cNvPr>
          <p:cNvSpPr/>
          <p:nvPr/>
        </p:nvSpPr>
        <p:spPr>
          <a:xfrm rot="5400000" flipV="1">
            <a:off x="4525126" y="-712794"/>
            <a:ext cx="5665307" cy="8840181"/>
          </a:xfrm>
          <a:prstGeom prst="parallelogram">
            <a:avLst>
              <a:gd name="adj" fmla="val 11801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Google Shape;449;p2">
            <a:extLst>
              <a:ext uri="{FF2B5EF4-FFF2-40B4-BE49-F238E27FC236}">
                <a16:creationId xmlns:a16="http://schemas.microsoft.com/office/drawing/2014/main" id="{D4D62753-258B-C819-BD70-BBACBA9255E4}"/>
              </a:ext>
            </a:extLst>
          </p:cNvPr>
          <p:cNvSpPr txBox="1"/>
          <p:nvPr/>
        </p:nvSpPr>
        <p:spPr>
          <a:xfrm>
            <a:off x="3275830" y="1710648"/>
            <a:ext cx="8362892" cy="390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ea typeface="Arial"/>
                <a:cs typeface="Arial"/>
                <a:sym typeface="Arial"/>
              </a:rPr>
              <a:t>Design Brief - Welcome to Community Connections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>
                <a:sym typeface="Arial"/>
              </a:rPr>
              <a:t>We have all experienced significant challenges in recent years, and Community Connections is an opportunity to re-establish the important connections we have to our communities wherever and whatever they may be.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>
                <a:sym typeface="Arial"/>
              </a:rPr>
              <a:t>Collaboratively you will explore the significant elements of, and connections within, your communities. You will focus on a specific audience and build a digital product on a platform of your choice that reflects your communities in ways that others can share and connect to.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D444A0-D618-7BA4-CB48-B02AB558F4FE}"/>
              </a:ext>
            </a:extLst>
          </p:cNvPr>
          <p:cNvGrpSpPr/>
          <p:nvPr/>
        </p:nvGrpSpPr>
        <p:grpSpPr>
          <a:xfrm>
            <a:off x="-1" y="29818"/>
            <a:ext cx="9347706" cy="1381541"/>
            <a:chOff x="-1" y="29818"/>
            <a:chExt cx="9347706" cy="1381541"/>
          </a:xfrm>
        </p:grpSpPr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630F80FC-5280-2536-1470-BC8158CE1828}"/>
                </a:ext>
              </a:extLst>
            </p:cNvPr>
            <p:cNvSpPr/>
            <p:nvPr/>
          </p:nvSpPr>
          <p:spPr>
            <a:xfrm rot="5400000" flipV="1">
              <a:off x="3856382" y="-3826565"/>
              <a:ext cx="1381541" cy="9094308"/>
            </a:xfrm>
            <a:prstGeom prst="parallelogram">
              <a:avLst>
                <a:gd name="adj" fmla="val 42540"/>
              </a:avLst>
            </a:prstGeom>
            <a:solidFill>
              <a:schemeClr val="bg1">
                <a:lumMod val="6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582A1FF-6C6E-5506-B1FD-6C11CF4A2D08}"/>
                </a:ext>
              </a:extLst>
            </p:cNvPr>
            <p:cNvSpPr txBox="1"/>
            <p:nvPr/>
          </p:nvSpPr>
          <p:spPr>
            <a:xfrm rot="21363510">
              <a:off x="184584" y="515038"/>
              <a:ext cx="9163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solidFill>
                    <a:schemeClr val="bg1"/>
                  </a:solidFill>
                  <a:latin typeface="Future Earth" panose="00000400000000000000" pitchFamily="2" charset="0"/>
                  <a:cs typeface="Aharoni" panose="02010803020104030203" pitchFamily="2" charset="-79"/>
                </a:rPr>
                <a:t>Community connections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A7DDCD2-B4B4-9E53-4AE2-AE93E22197D2}"/>
              </a:ext>
            </a:extLst>
          </p:cNvPr>
          <p:cNvSpPr txBox="1"/>
          <p:nvPr/>
        </p:nvSpPr>
        <p:spPr>
          <a:xfrm>
            <a:off x="468280" y="5955175"/>
            <a:ext cx="1955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 Video: Planning and Managing</a:t>
            </a:r>
            <a:endParaRPr lang="en-AU" sz="1600" dirty="0"/>
          </a:p>
        </p:txBody>
      </p:sp>
      <p:pic>
        <p:nvPicPr>
          <p:cNvPr id="17" name="Picture 16">
            <a:hlinkClick r:id="rId2"/>
            <a:extLst>
              <a:ext uri="{FF2B5EF4-FFF2-40B4-BE49-F238E27FC236}">
                <a16:creationId xmlns:a16="http://schemas.microsoft.com/office/drawing/2014/main" id="{93ED3653-1A51-CC43-8ABB-9EBE0D55A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56" y="4706816"/>
            <a:ext cx="2256183" cy="1221236"/>
          </a:xfrm>
          <a:prstGeom prst="rect">
            <a:avLst/>
          </a:prstGeom>
        </p:spPr>
      </p:pic>
      <p:sp>
        <p:nvSpPr>
          <p:cNvPr id="21" name="Parallelogram 20">
            <a:extLst>
              <a:ext uri="{FF2B5EF4-FFF2-40B4-BE49-F238E27FC236}">
                <a16:creationId xmlns:a16="http://schemas.microsoft.com/office/drawing/2014/main" id="{364CB0FD-A789-2967-6DD4-4E50B998933D}"/>
              </a:ext>
            </a:extLst>
          </p:cNvPr>
          <p:cNvSpPr/>
          <p:nvPr/>
        </p:nvSpPr>
        <p:spPr>
          <a:xfrm rot="5400000" flipV="1">
            <a:off x="6325080" y="1012487"/>
            <a:ext cx="2102165" cy="8269729"/>
          </a:xfrm>
          <a:prstGeom prst="parallelogram">
            <a:avLst>
              <a:gd name="adj" fmla="val 32024"/>
            </a:avLst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893207-3A18-2A5D-E4D9-A97231CB15EC}"/>
              </a:ext>
            </a:extLst>
          </p:cNvPr>
          <p:cNvSpPr txBox="1"/>
          <p:nvPr/>
        </p:nvSpPr>
        <p:spPr>
          <a:xfrm>
            <a:off x="3275829" y="4782656"/>
            <a:ext cx="81390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/>
              <a:t>Key Information: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9288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00F85B93-786F-A641-3254-43253F721C50}"/>
              </a:ext>
            </a:extLst>
          </p:cNvPr>
          <p:cNvSpPr/>
          <p:nvPr/>
        </p:nvSpPr>
        <p:spPr>
          <a:xfrm rot="5400000" flipV="1">
            <a:off x="2912331" y="-2196705"/>
            <a:ext cx="6142382" cy="11967032"/>
          </a:xfrm>
          <a:prstGeom prst="parallelogram">
            <a:avLst>
              <a:gd name="adj" fmla="val 13840"/>
            </a:avLst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6F8B24C7-E40C-6944-49BB-2E588B2F960E}"/>
              </a:ext>
            </a:extLst>
          </p:cNvPr>
          <p:cNvSpPr/>
          <p:nvPr/>
        </p:nvSpPr>
        <p:spPr>
          <a:xfrm rot="5400000" flipV="1">
            <a:off x="-1109753" y="2802725"/>
            <a:ext cx="5157198" cy="2632880"/>
          </a:xfrm>
          <a:prstGeom prst="parallelogram">
            <a:avLst>
              <a:gd name="adj" fmla="val 6290"/>
            </a:avLst>
          </a:prstGeom>
          <a:solidFill>
            <a:srgbClr val="00B05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11858-21D5-53EC-A04A-77B1BEF58EDD}"/>
              </a:ext>
            </a:extLst>
          </p:cNvPr>
          <p:cNvSpPr txBox="1"/>
          <p:nvPr/>
        </p:nvSpPr>
        <p:spPr>
          <a:xfrm>
            <a:off x="318052" y="1938130"/>
            <a:ext cx="22561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b="1" dirty="0"/>
              <a:t>Generate</a:t>
            </a:r>
          </a:p>
          <a:p>
            <a:endParaRPr lang="en-AU" dirty="0"/>
          </a:p>
          <a:p>
            <a:r>
              <a:rPr lang="en-AU" dirty="0"/>
              <a:t>How will you structure your content in your digital product?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0E19C1B-50F1-52EE-6225-194F97EFD798}"/>
              </a:ext>
            </a:extLst>
          </p:cNvPr>
          <p:cNvSpPr/>
          <p:nvPr/>
        </p:nvSpPr>
        <p:spPr>
          <a:xfrm rot="5400000" flipV="1">
            <a:off x="4525126" y="-712794"/>
            <a:ext cx="5665307" cy="8840181"/>
          </a:xfrm>
          <a:prstGeom prst="parallelogram">
            <a:avLst>
              <a:gd name="adj" fmla="val 11801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71F084-A787-FE97-CF83-2CBB709D37A2}"/>
              </a:ext>
            </a:extLst>
          </p:cNvPr>
          <p:cNvGrpSpPr/>
          <p:nvPr/>
        </p:nvGrpSpPr>
        <p:grpSpPr>
          <a:xfrm>
            <a:off x="-1" y="29818"/>
            <a:ext cx="9347706" cy="1381541"/>
            <a:chOff x="-1" y="29818"/>
            <a:chExt cx="9347706" cy="1381541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069BCECE-42E7-F36E-E893-57DA51317FD8}"/>
                </a:ext>
              </a:extLst>
            </p:cNvPr>
            <p:cNvSpPr/>
            <p:nvPr/>
          </p:nvSpPr>
          <p:spPr>
            <a:xfrm rot="5400000" flipV="1">
              <a:off x="3856382" y="-3826565"/>
              <a:ext cx="1381541" cy="9094308"/>
            </a:xfrm>
            <a:prstGeom prst="parallelogram">
              <a:avLst>
                <a:gd name="adj" fmla="val 42540"/>
              </a:avLst>
            </a:prstGeom>
            <a:solidFill>
              <a:schemeClr val="bg1">
                <a:lumMod val="6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0DBF10-9F0C-C7D0-47CC-D3C5E155E646}"/>
                </a:ext>
              </a:extLst>
            </p:cNvPr>
            <p:cNvSpPr txBox="1"/>
            <p:nvPr/>
          </p:nvSpPr>
          <p:spPr>
            <a:xfrm rot="21363510">
              <a:off x="184584" y="515038"/>
              <a:ext cx="9163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solidFill>
                    <a:schemeClr val="bg1"/>
                  </a:solidFill>
                  <a:latin typeface="Future Earth" panose="00000400000000000000" pitchFamily="2" charset="0"/>
                  <a:cs typeface="Aharoni" panose="02010803020104030203" pitchFamily="2" charset="-79"/>
                </a:rPr>
                <a:t>Community connections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D97D4F6-C7AA-F4B2-0A38-BA49E521B2B6}"/>
              </a:ext>
            </a:extLst>
          </p:cNvPr>
          <p:cNvSpPr txBox="1"/>
          <p:nvPr/>
        </p:nvSpPr>
        <p:spPr>
          <a:xfrm rot="21327617">
            <a:off x="3123886" y="1359061"/>
            <a:ext cx="78232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Future Earth" panose="00000400000000000000" pitchFamily="2" charset="0"/>
              </a:rPr>
              <a:t>Structural Concepts Continued</a:t>
            </a:r>
          </a:p>
        </p:txBody>
      </p:sp>
      <p:pic>
        <p:nvPicPr>
          <p:cNvPr id="16" name="Picture 15">
            <a:hlinkClick r:id="rId2"/>
            <a:extLst>
              <a:ext uri="{FF2B5EF4-FFF2-40B4-BE49-F238E27FC236}">
                <a16:creationId xmlns:a16="http://schemas.microsoft.com/office/drawing/2014/main" id="{C5B85762-E22E-68AB-49DF-4D483F958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89" y="4841032"/>
            <a:ext cx="2256183" cy="12212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2986317-DE2C-13B4-4CDB-278592BBD8B3}"/>
              </a:ext>
            </a:extLst>
          </p:cNvPr>
          <p:cNvSpPr txBox="1"/>
          <p:nvPr/>
        </p:nvSpPr>
        <p:spPr>
          <a:xfrm>
            <a:off x="347889" y="6102023"/>
            <a:ext cx="222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 Video: Generate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3006383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00F85B93-786F-A641-3254-43253F721C50}"/>
              </a:ext>
            </a:extLst>
          </p:cNvPr>
          <p:cNvSpPr/>
          <p:nvPr/>
        </p:nvSpPr>
        <p:spPr>
          <a:xfrm rot="5400000" flipV="1">
            <a:off x="2912331" y="-2196705"/>
            <a:ext cx="6142382" cy="11967032"/>
          </a:xfrm>
          <a:prstGeom prst="parallelogram">
            <a:avLst>
              <a:gd name="adj" fmla="val 13840"/>
            </a:avLst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6F8B24C7-E40C-6944-49BB-2E588B2F960E}"/>
              </a:ext>
            </a:extLst>
          </p:cNvPr>
          <p:cNvSpPr/>
          <p:nvPr/>
        </p:nvSpPr>
        <p:spPr>
          <a:xfrm rot="5400000" flipV="1">
            <a:off x="-1109753" y="2802725"/>
            <a:ext cx="5157198" cy="2632880"/>
          </a:xfrm>
          <a:prstGeom prst="parallelogram">
            <a:avLst>
              <a:gd name="adj" fmla="val 6290"/>
            </a:avLst>
          </a:prstGeom>
          <a:solidFill>
            <a:srgbClr val="00B05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11858-21D5-53EC-A04A-77B1BEF58EDD}"/>
              </a:ext>
            </a:extLst>
          </p:cNvPr>
          <p:cNvSpPr txBox="1"/>
          <p:nvPr/>
        </p:nvSpPr>
        <p:spPr>
          <a:xfrm>
            <a:off x="318052" y="1938130"/>
            <a:ext cx="22561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b="1" dirty="0"/>
              <a:t>Generate</a:t>
            </a:r>
          </a:p>
          <a:p>
            <a:endParaRPr lang="en-AU" dirty="0"/>
          </a:p>
          <a:p>
            <a:r>
              <a:rPr lang="en-AU" dirty="0"/>
              <a:t>What will the digital interface look like for your chosen audience?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0E19C1B-50F1-52EE-6225-194F97EFD798}"/>
              </a:ext>
            </a:extLst>
          </p:cNvPr>
          <p:cNvSpPr/>
          <p:nvPr/>
        </p:nvSpPr>
        <p:spPr>
          <a:xfrm rot="5400000" flipV="1">
            <a:off x="4525126" y="-712794"/>
            <a:ext cx="5665307" cy="8840181"/>
          </a:xfrm>
          <a:prstGeom prst="parallelogram">
            <a:avLst>
              <a:gd name="adj" fmla="val 11801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71F084-A787-FE97-CF83-2CBB709D37A2}"/>
              </a:ext>
            </a:extLst>
          </p:cNvPr>
          <p:cNvGrpSpPr/>
          <p:nvPr/>
        </p:nvGrpSpPr>
        <p:grpSpPr>
          <a:xfrm>
            <a:off x="-1" y="29818"/>
            <a:ext cx="9347706" cy="1381541"/>
            <a:chOff x="-1" y="29818"/>
            <a:chExt cx="9347706" cy="1381541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069BCECE-42E7-F36E-E893-57DA51317FD8}"/>
                </a:ext>
              </a:extLst>
            </p:cNvPr>
            <p:cNvSpPr/>
            <p:nvPr/>
          </p:nvSpPr>
          <p:spPr>
            <a:xfrm rot="5400000" flipV="1">
              <a:off x="3856382" y="-3826565"/>
              <a:ext cx="1381541" cy="9094308"/>
            </a:xfrm>
            <a:prstGeom prst="parallelogram">
              <a:avLst>
                <a:gd name="adj" fmla="val 42540"/>
              </a:avLst>
            </a:prstGeom>
            <a:solidFill>
              <a:schemeClr val="bg1">
                <a:lumMod val="6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0DBF10-9F0C-C7D0-47CC-D3C5E155E646}"/>
                </a:ext>
              </a:extLst>
            </p:cNvPr>
            <p:cNvSpPr txBox="1"/>
            <p:nvPr/>
          </p:nvSpPr>
          <p:spPr>
            <a:xfrm rot="21363510">
              <a:off x="184584" y="515038"/>
              <a:ext cx="9163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solidFill>
                    <a:schemeClr val="bg1"/>
                  </a:solidFill>
                  <a:latin typeface="Future Earth" panose="00000400000000000000" pitchFamily="2" charset="0"/>
                  <a:cs typeface="Aharoni" panose="02010803020104030203" pitchFamily="2" charset="-79"/>
                </a:rPr>
                <a:t>Community connections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D97D4F6-C7AA-F4B2-0A38-BA49E521B2B6}"/>
              </a:ext>
            </a:extLst>
          </p:cNvPr>
          <p:cNvSpPr txBox="1"/>
          <p:nvPr/>
        </p:nvSpPr>
        <p:spPr>
          <a:xfrm rot="21327617">
            <a:off x="3125419" y="1397737"/>
            <a:ext cx="6845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Future Earth" panose="00000400000000000000" pitchFamily="2" charset="0"/>
              </a:rPr>
              <a:t>Interface Concepts</a:t>
            </a:r>
          </a:p>
        </p:txBody>
      </p:sp>
      <p:pic>
        <p:nvPicPr>
          <p:cNvPr id="16" name="Picture 15">
            <a:hlinkClick r:id="rId2"/>
            <a:extLst>
              <a:ext uri="{FF2B5EF4-FFF2-40B4-BE49-F238E27FC236}">
                <a16:creationId xmlns:a16="http://schemas.microsoft.com/office/drawing/2014/main" id="{604A3AB6-408E-0859-4E82-C27535BC0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89" y="4841032"/>
            <a:ext cx="2256183" cy="12212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E73E3F0-AA01-6F90-8614-A1E0F540D5C7}"/>
              </a:ext>
            </a:extLst>
          </p:cNvPr>
          <p:cNvSpPr txBox="1"/>
          <p:nvPr/>
        </p:nvSpPr>
        <p:spPr>
          <a:xfrm>
            <a:off x="347889" y="6102023"/>
            <a:ext cx="222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 Video: Generate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3871039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00F85B93-786F-A641-3254-43253F721C50}"/>
              </a:ext>
            </a:extLst>
          </p:cNvPr>
          <p:cNvSpPr/>
          <p:nvPr/>
        </p:nvSpPr>
        <p:spPr>
          <a:xfrm rot="5400000" flipV="1">
            <a:off x="2912331" y="-2196705"/>
            <a:ext cx="6142382" cy="11967032"/>
          </a:xfrm>
          <a:prstGeom prst="parallelogram">
            <a:avLst>
              <a:gd name="adj" fmla="val 13840"/>
            </a:avLst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6F8B24C7-E40C-6944-49BB-2E588B2F960E}"/>
              </a:ext>
            </a:extLst>
          </p:cNvPr>
          <p:cNvSpPr/>
          <p:nvPr/>
        </p:nvSpPr>
        <p:spPr>
          <a:xfrm rot="5400000" flipV="1">
            <a:off x="-1109753" y="2802725"/>
            <a:ext cx="5157198" cy="2632880"/>
          </a:xfrm>
          <a:prstGeom prst="parallelogram">
            <a:avLst>
              <a:gd name="adj" fmla="val 6290"/>
            </a:avLst>
          </a:prstGeom>
          <a:solidFill>
            <a:srgbClr val="00B05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11858-21D5-53EC-A04A-77B1BEF58EDD}"/>
              </a:ext>
            </a:extLst>
          </p:cNvPr>
          <p:cNvSpPr txBox="1"/>
          <p:nvPr/>
        </p:nvSpPr>
        <p:spPr>
          <a:xfrm>
            <a:off x="318052" y="1938130"/>
            <a:ext cx="22561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b="1" dirty="0"/>
              <a:t>Generate</a:t>
            </a:r>
          </a:p>
          <a:p>
            <a:endParaRPr lang="en-AU" dirty="0"/>
          </a:p>
          <a:p>
            <a:r>
              <a:rPr lang="en-AU" dirty="0"/>
              <a:t>What will the digital interface look like for your chosen audience?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0E19C1B-50F1-52EE-6225-194F97EFD798}"/>
              </a:ext>
            </a:extLst>
          </p:cNvPr>
          <p:cNvSpPr/>
          <p:nvPr/>
        </p:nvSpPr>
        <p:spPr>
          <a:xfrm rot="5400000" flipV="1">
            <a:off x="4525126" y="-712794"/>
            <a:ext cx="5665307" cy="8840181"/>
          </a:xfrm>
          <a:prstGeom prst="parallelogram">
            <a:avLst>
              <a:gd name="adj" fmla="val 11801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71F084-A787-FE97-CF83-2CBB709D37A2}"/>
              </a:ext>
            </a:extLst>
          </p:cNvPr>
          <p:cNvGrpSpPr/>
          <p:nvPr/>
        </p:nvGrpSpPr>
        <p:grpSpPr>
          <a:xfrm>
            <a:off x="-1" y="29818"/>
            <a:ext cx="9347706" cy="1381541"/>
            <a:chOff x="-1" y="29818"/>
            <a:chExt cx="9347706" cy="1381541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069BCECE-42E7-F36E-E893-57DA51317FD8}"/>
                </a:ext>
              </a:extLst>
            </p:cNvPr>
            <p:cNvSpPr/>
            <p:nvPr/>
          </p:nvSpPr>
          <p:spPr>
            <a:xfrm rot="5400000" flipV="1">
              <a:off x="3856382" y="-3826565"/>
              <a:ext cx="1381541" cy="9094308"/>
            </a:xfrm>
            <a:prstGeom prst="parallelogram">
              <a:avLst>
                <a:gd name="adj" fmla="val 42540"/>
              </a:avLst>
            </a:prstGeom>
            <a:solidFill>
              <a:schemeClr val="bg1">
                <a:lumMod val="6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0DBF10-9F0C-C7D0-47CC-D3C5E155E646}"/>
                </a:ext>
              </a:extLst>
            </p:cNvPr>
            <p:cNvSpPr txBox="1"/>
            <p:nvPr/>
          </p:nvSpPr>
          <p:spPr>
            <a:xfrm rot="21363510">
              <a:off x="184584" y="515038"/>
              <a:ext cx="9163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solidFill>
                    <a:schemeClr val="bg1"/>
                  </a:solidFill>
                  <a:latin typeface="Future Earth" panose="00000400000000000000" pitchFamily="2" charset="0"/>
                  <a:cs typeface="Aharoni" panose="02010803020104030203" pitchFamily="2" charset="-79"/>
                </a:rPr>
                <a:t>Community connections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D97D4F6-C7AA-F4B2-0A38-BA49E521B2B6}"/>
              </a:ext>
            </a:extLst>
          </p:cNvPr>
          <p:cNvSpPr txBox="1"/>
          <p:nvPr/>
        </p:nvSpPr>
        <p:spPr>
          <a:xfrm rot="21327617">
            <a:off x="3122991" y="1336486"/>
            <a:ext cx="83936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Future Earth" panose="00000400000000000000" pitchFamily="2" charset="0"/>
              </a:rPr>
              <a:t>Interface Concepts Continued</a:t>
            </a:r>
          </a:p>
        </p:txBody>
      </p:sp>
      <p:pic>
        <p:nvPicPr>
          <p:cNvPr id="16" name="Picture 15">
            <a:hlinkClick r:id="rId2"/>
            <a:extLst>
              <a:ext uri="{FF2B5EF4-FFF2-40B4-BE49-F238E27FC236}">
                <a16:creationId xmlns:a16="http://schemas.microsoft.com/office/drawing/2014/main" id="{184BDCB2-96E3-211D-A08C-ED4A3B722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89" y="4841032"/>
            <a:ext cx="2256183" cy="12212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10CD859-8F84-7452-00B1-8145A484B839}"/>
              </a:ext>
            </a:extLst>
          </p:cNvPr>
          <p:cNvSpPr txBox="1"/>
          <p:nvPr/>
        </p:nvSpPr>
        <p:spPr>
          <a:xfrm>
            <a:off x="347889" y="6102023"/>
            <a:ext cx="222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 Video: Generate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862672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00F85B93-786F-A641-3254-43253F721C50}"/>
              </a:ext>
            </a:extLst>
          </p:cNvPr>
          <p:cNvSpPr/>
          <p:nvPr/>
        </p:nvSpPr>
        <p:spPr>
          <a:xfrm rot="5400000" flipV="1">
            <a:off x="2912331" y="-2196705"/>
            <a:ext cx="6142382" cy="11967032"/>
          </a:xfrm>
          <a:prstGeom prst="parallelogram">
            <a:avLst>
              <a:gd name="adj" fmla="val 13840"/>
            </a:avLst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6F8B24C7-E40C-6944-49BB-2E588B2F960E}"/>
              </a:ext>
            </a:extLst>
          </p:cNvPr>
          <p:cNvSpPr/>
          <p:nvPr/>
        </p:nvSpPr>
        <p:spPr>
          <a:xfrm rot="5400000" flipV="1">
            <a:off x="-1109753" y="2802725"/>
            <a:ext cx="5157198" cy="2632880"/>
          </a:xfrm>
          <a:prstGeom prst="parallelogram">
            <a:avLst>
              <a:gd name="adj" fmla="val 6290"/>
            </a:avLst>
          </a:prstGeom>
          <a:solidFill>
            <a:srgbClr val="FFFF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11858-21D5-53EC-A04A-77B1BEF58EDD}"/>
              </a:ext>
            </a:extLst>
          </p:cNvPr>
          <p:cNvSpPr txBox="1"/>
          <p:nvPr/>
        </p:nvSpPr>
        <p:spPr>
          <a:xfrm>
            <a:off x="318052" y="1938130"/>
            <a:ext cx="2256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b="1" dirty="0"/>
              <a:t>Production</a:t>
            </a:r>
          </a:p>
          <a:p>
            <a:endParaRPr lang="en-AU" dirty="0"/>
          </a:p>
          <a:p>
            <a:r>
              <a:rPr lang="en-AU" dirty="0"/>
              <a:t>How will you create the required content?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0E19C1B-50F1-52EE-6225-194F97EFD798}"/>
              </a:ext>
            </a:extLst>
          </p:cNvPr>
          <p:cNvSpPr/>
          <p:nvPr/>
        </p:nvSpPr>
        <p:spPr>
          <a:xfrm rot="5400000" flipV="1">
            <a:off x="4525126" y="-712794"/>
            <a:ext cx="5665307" cy="8840181"/>
          </a:xfrm>
          <a:prstGeom prst="parallelogram">
            <a:avLst>
              <a:gd name="adj" fmla="val 11801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71F084-A787-FE97-CF83-2CBB709D37A2}"/>
              </a:ext>
            </a:extLst>
          </p:cNvPr>
          <p:cNvGrpSpPr/>
          <p:nvPr/>
        </p:nvGrpSpPr>
        <p:grpSpPr>
          <a:xfrm>
            <a:off x="-1" y="29818"/>
            <a:ext cx="9347706" cy="1381541"/>
            <a:chOff x="-1" y="29818"/>
            <a:chExt cx="9347706" cy="1381541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069BCECE-42E7-F36E-E893-57DA51317FD8}"/>
                </a:ext>
              </a:extLst>
            </p:cNvPr>
            <p:cNvSpPr/>
            <p:nvPr/>
          </p:nvSpPr>
          <p:spPr>
            <a:xfrm rot="5400000" flipV="1">
              <a:off x="3856382" y="-3826565"/>
              <a:ext cx="1381541" cy="9094308"/>
            </a:xfrm>
            <a:prstGeom prst="parallelogram">
              <a:avLst>
                <a:gd name="adj" fmla="val 42540"/>
              </a:avLst>
            </a:prstGeom>
            <a:solidFill>
              <a:schemeClr val="bg1">
                <a:lumMod val="6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0DBF10-9F0C-C7D0-47CC-D3C5E155E646}"/>
                </a:ext>
              </a:extLst>
            </p:cNvPr>
            <p:cNvSpPr txBox="1"/>
            <p:nvPr/>
          </p:nvSpPr>
          <p:spPr>
            <a:xfrm rot="21363510">
              <a:off x="184584" y="515038"/>
              <a:ext cx="9163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solidFill>
                    <a:schemeClr val="bg1"/>
                  </a:solidFill>
                  <a:latin typeface="Future Earth" panose="00000400000000000000" pitchFamily="2" charset="0"/>
                  <a:cs typeface="Aharoni" panose="02010803020104030203" pitchFamily="2" charset="-79"/>
                </a:rPr>
                <a:t>Community connections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3DE2C89-3AC1-320C-CFBB-7371E1AB91C8}"/>
              </a:ext>
            </a:extLst>
          </p:cNvPr>
          <p:cNvSpPr txBox="1"/>
          <p:nvPr/>
        </p:nvSpPr>
        <p:spPr>
          <a:xfrm>
            <a:off x="347889" y="6102023"/>
            <a:ext cx="222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 Video: Produce</a:t>
            </a:r>
            <a:endParaRPr lang="en-AU" sz="1600" dirty="0"/>
          </a:p>
        </p:txBody>
      </p:sp>
      <p:pic>
        <p:nvPicPr>
          <p:cNvPr id="19" name="Picture 18">
            <a:hlinkClick r:id="rId2"/>
            <a:extLst>
              <a:ext uri="{FF2B5EF4-FFF2-40B4-BE49-F238E27FC236}">
                <a16:creationId xmlns:a16="http://schemas.microsoft.com/office/drawing/2014/main" id="{07F958FE-FAFE-2E62-6986-375B53B01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89" y="4841032"/>
            <a:ext cx="2256183" cy="122123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D97D4F6-C7AA-F4B2-0A38-BA49E521B2B6}"/>
              </a:ext>
            </a:extLst>
          </p:cNvPr>
          <p:cNvSpPr txBox="1"/>
          <p:nvPr/>
        </p:nvSpPr>
        <p:spPr>
          <a:xfrm rot="21327617">
            <a:off x="3125419" y="1397737"/>
            <a:ext cx="6845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>
                    <a:lumMod val="65000"/>
                  </a:schemeClr>
                </a:solidFill>
                <a:latin typeface="Future Earth" panose="00000400000000000000" pitchFamily="2" charset="0"/>
              </a:rPr>
              <a:t>Content Required</a:t>
            </a:r>
          </a:p>
        </p:txBody>
      </p:sp>
    </p:spTree>
    <p:extLst>
      <p:ext uri="{BB962C8B-B14F-4D97-AF65-F5344CB8AC3E}">
        <p14:creationId xmlns:p14="http://schemas.microsoft.com/office/powerpoint/2010/main" val="3409976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00F85B93-786F-A641-3254-43253F721C50}"/>
              </a:ext>
            </a:extLst>
          </p:cNvPr>
          <p:cNvSpPr/>
          <p:nvPr/>
        </p:nvSpPr>
        <p:spPr>
          <a:xfrm rot="5400000" flipV="1">
            <a:off x="2912331" y="-2196705"/>
            <a:ext cx="6142382" cy="11967032"/>
          </a:xfrm>
          <a:prstGeom prst="parallelogram">
            <a:avLst>
              <a:gd name="adj" fmla="val 13840"/>
            </a:avLst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6F8B24C7-E40C-6944-49BB-2E588B2F960E}"/>
              </a:ext>
            </a:extLst>
          </p:cNvPr>
          <p:cNvSpPr/>
          <p:nvPr/>
        </p:nvSpPr>
        <p:spPr>
          <a:xfrm rot="5400000" flipV="1">
            <a:off x="-1109753" y="2802725"/>
            <a:ext cx="5157198" cy="2632880"/>
          </a:xfrm>
          <a:prstGeom prst="parallelogram">
            <a:avLst>
              <a:gd name="adj" fmla="val 6290"/>
            </a:avLst>
          </a:prstGeom>
          <a:solidFill>
            <a:srgbClr val="FFFF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11858-21D5-53EC-A04A-77B1BEF58EDD}"/>
              </a:ext>
            </a:extLst>
          </p:cNvPr>
          <p:cNvSpPr txBox="1"/>
          <p:nvPr/>
        </p:nvSpPr>
        <p:spPr>
          <a:xfrm>
            <a:off x="318052" y="1938130"/>
            <a:ext cx="22561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b="1" dirty="0"/>
              <a:t>Production</a:t>
            </a:r>
          </a:p>
          <a:p>
            <a:endParaRPr lang="en-AU" dirty="0"/>
          </a:p>
          <a:p>
            <a:r>
              <a:rPr lang="en-AU" dirty="0"/>
              <a:t>How will you include indigenous consultation and/or collaboration?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0E19C1B-50F1-52EE-6225-194F97EFD798}"/>
              </a:ext>
            </a:extLst>
          </p:cNvPr>
          <p:cNvSpPr/>
          <p:nvPr/>
        </p:nvSpPr>
        <p:spPr>
          <a:xfrm rot="5400000" flipV="1">
            <a:off x="4525126" y="-712794"/>
            <a:ext cx="5665307" cy="8840181"/>
          </a:xfrm>
          <a:prstGeom prst="parallelogram">
            <a:avLst>
              <a:gd name="adj" fmla="val 11801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71F084-A787-FE97-CF83-2CBB709D37A2}"/>
              </a:ext>
            </a:extLst>
          </p:cNvPr>
          <p:cNvGrpSpPr/>
          <p:nvPr/>
        </p:nvGrpSpPr>
        <p:grpSpPr>
          <a:xfrm>
            <a:off x="-1" y="29818"/>
            <a:ext cx="9347706" cy="1381541"/>
            <a:chOff x="-1" y="29818"/>
            <a:chExt cx="9347706" cy="1381541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069BCECE-42E7-F36E-E893-57DA51317FD8}"/>
                </a:ext>
              </a:extLst>
            </p:cNvPr>
            <p:cNvSpPr/>
            <p:nvPr/>
          </p:nvSpPr>
          <p:spPr>
            <a:xfrm rot="5400000" flipV="1">
              <a:off x="3856382" y="-3826565"/>
              <a:ext cx="1381541" cy="9094308"/>
            </a:xfrm>
            <a:prstGeom prst="parallelogram">
              <a:avLst>
                <a:gd name="adj" fmla="val 42540"/>
              </a:avLst>
            </a:prstGeom>
            <a:solidFill>
              <a:schemeClr val="bg1">
                <a:lumMod val="6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0DBF10-9F0C-C7D0-47CC-D3C5E155E646}"/>
                </a:ext>
              </a:extLst>
            </p:cNvPr>
            <p:cNvSpPr txBox="1"/>
            <p:nvPr/>
          </p:nvSpPr>
          <p:spPr>
            <a:xfrm rot="21363510">
              <a:off x="184584" y="515038"/>
              <a:ext cx="9163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solidFill>
                    <a:schemeClr val="bg1"/>
                  </a:solidFill>
                  <a:latin typeface="Future Earth" panose="00000400000000000000" pitchFamily="2" charset="0"/>
                  <a:cs typeface="Aharoni" panose="02010803020104030203" pitchFamily="2" charset="-79"/>
                </a:rPr>
                <a:t>Community connections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D97D4F6-C7AA-F4B2-0A38-BA49E521B2B6}"/>
              </a:ext>
            </a:extLst>
          </p:cNvPr>
          <p:cNvSpPr txBox="1"/>
          <p:nvPr/>
        </p:nvSpPr>
        <p:spPr>
          <a:xfrm rot="21327617">
            <a:off x="3125419" y="1397737"/>
            <a:ext cx="6845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>
                    <a:lumMod val="65000"/>
                  </a:schemeClr>
                </a:solidFill>
                <a:latin typeface="Future Earth" panose="00000400000000000000" pitchFamily="2" charset="0"/>
              </a:rPr>
              <a:t>Indigenous Consultation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4D66B4-66CC-9F95-A7A7-CDB9D2DE3350}"/>
              </a:ext>
            </a:extLst>
          </p:cNvPr>
          <p:cNvSpPr txBox="1"/>
          <p:nvPr/>
        </p:nvSpPr>
        <p:spPr>
          <a:xfrm>
            <a:off x="347889" y="6102023"/>
            <a:ext cx="222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 Video: Produce</a:t>
            </a:r>
            <a:endParaRPr lang="en-AU" sz="1600" dirty="0"/>
          </a:p>
        </p:txBody>
      </p:sp>
      <p:pic>
        <p:nvPicPr>
          <p:cNvPr id="23" name="Picture 22">
            <a:hlinkClick r:id="rId2"/>
            <a:extLst>
              <a:ext uri="{FF2B5EF4-FFF2-40B4-BE49-F238E27FC236}">
                <a16:creationId xmlns:a16="http://schemas.microsoft.com/office/drawing/2014/main" id="{BC12B6E1-8A82-5A54-B11B-36806CC0E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89" y="4841032"/>
            <a:ext cx="2256183" cy="122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85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00F85B93-786F-A641-3254-43253F721C50}"/>
              </a:ext>
            </a:extLst>
          </p:cNvPr>
          <p:cNvSpPr/>
          <p:nvPr/>
        </p:nvSpPr>
        <p:spPr>
          <a:xfrm rot="5400000" flipV="1">
            <a:off x="2912331" y="-2196705"/>
            <a:ext cx="6142382" cy="11967032"/>
          </a:xfrm>
          <a:prstGeom prst="parallelogram">
            <a:avLst>
              <a:gd name="adj" fmla="val 13840"/>
            </a:avLst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6F8B24C7-E40C-6944-49BB-2E588B2F960E}"/>
              </a:ext>
            </a:extLst>
          </p:cNvPr>
          <p:cNvSpPr/>
          <p:nvPr/>
        </p:nvSpPr>
        <p:spPr>
          <a:xfrm rot="5400000" flipV="1">
            <a:off x="-1109753" y="2802725"/>
            <a:ext cx="5157198" cy="2632880"/>
          </a:xfrm>
          <a:prstGeom prst="parallelogram">
            <a:avLst>
              <a:gd name="adj" fmla="val 6290"/>
            </a:avLst>
          </a:prstGeom>
          <a:solidFill>
            <a:srgbClr val="FFFF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11858-21D5-53EC-A04A-77B1BEF58EDD}"/>
              </a:ext>
            </a:extLst>
          </p:cNvPr>
          <p:cNvSpPr txBox="1"/>
          <p:nvPr/>
        </p:nvSpPr>
        <p:spPr>
          <a:xfrm>
            <a:off x="318052" y="1938130"/>
            <a:ext cx="22561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b="1" dirty="0"/>
              <a:t>Production</a:t>
            </a:r>
          </a:p>
          <a:p>
            <a:endParaRPr lang="en-AU" dirty="0"/>
          </a:p>
          <a:p>
            <a:r>
              <a:rPr lang="en-AU" dirty="0"/>
              <a:t>How will you learn / use the required digital technology?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0E19C1B-50F1-52EE-6225-194F97EFD798}"/>
              </a:ext>
            </a:extLst>
          </p:cNvPr>
          <p:cNvSpPr/>
          <p:nvPr/>
        </p:nvSpPr>
        <p:spPr>
          <a:xfrm rot="5400000" flipV="1">
            <a:off x="4525126" y="-712794"/>
            <a:ext cx="5665307" cy="8840181"/>
          </a:xfrm>
          <a:prstGeom prst="parallelogram">
            <a:avLst>
              <a:gd name="adj" fmla="val 11801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71F084-A787-FE97-CF83-2CBB709D37A2}"/>
              </a:ext>
            </a:extLst>
          </p:cNvPr>
          <p:cNvGrpSpPr/>
          <p:nvPr/>
        </p:nvGrpSpPr>
        <p:grpSpPr>
          <a:xfrm>
            <a:off x="-1" y="29818"/>
            <a:ext cx="9347706" cy="1381541"/>
            <a:chOff x="-1" y="29818"/>
            <a:chExt cx="9347706" cy="1381541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069BCECE-42E7-F36E-E893-57DA51317FD8}"/>
                </a:ext>
              </a:extLst>
            </p:cNvPr>
            <p:cNvSpPr/>
            <p:nvPr/>
          </p:nvSpPr>
          <p:spPr>
            <a:xfrm rot="5400000" flipV="1">
              <a:off x="3856382" y="-3826565"/>
              <a:ext cx="1381541" cy="9094308"/>
            </a:xfrm>
            <a:prstGeom prst="parallelogram">
              <a:avLst>
                <a:gd name="adj" fmla="val 42540"/>
              </a:avLst>
            </a:prstGeom>
            <a:solidFill>
              <a:schemeClr val="bg1">
                <a:lumMod val="6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0DBF10-9F0C-C7D0-47CC-D3C5E155E646}"/>
                </a:ext>
              </a:extLst>
            </p:cNvPr>
            <p:cNvSpPr txBox="1"/>
            <p:nvPr/>
          </p:nvSpPr>
          <p:spPr>
            <a:xfrm rot="21363510">
              <a:off x="184584" y="515038"/>
              <a:ext cx="9163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solidFill>
                    <a:schemeClr val="bg1"/>
                  </a:solidFill>
                  <a:latin typeface="Future Earth" panose="00000400000000000000" pitchFamily="2" charset="0"/>
                  <a:cs typeface="Aharoni" panose="02010803020104030203" pitchFamily="2" charset="-79"/>
                </a:rPr>
                <a:t>Community connections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D97D4F6-C7AA-F4B2-0A38-BA49E521B2B6}"/>
              </a:ext>
            </a:extLst>
          </p:cNvPr>
          <p:cNvSpPr txBox="1"/>
          <p:nvPr/>
        </p:nvSpPr>
        <p:spPr>
          <a:xfrm rot="21327617">
            <a:off x="3125419" y="1397737"/>
            <a:ext cx="6845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>
                    <a:lumMod val="65000"/>
                  </a:schemeClr>
                </a:solidFill>
                <a:latin typeface="Future Earth" panose="00000400000000000000" pitchFamily="2" charset="0"/>
              </a:rPr>
              <a:t>Technology Required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0FD2DD-7E82-2FBF-AA43-C152E71D840F}"/>
              </a:ext>
            </a:extLst>
          </p:cNvPr>
          <p:cNvSpPr txBox="1"/>
          <p:nvPr/>
        </p:nvSpPr>
        <p:spPr>
          <a:xfrm>
            <a:off x="347889" y="6102023"/>
            <a:ext cx="222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 Video: Produce</a:t>
            </a:r>
            <a:endParaRPr lang="en-AU" sz="1600" dirty="0"/>
          </a:p>
        </p:txBody>
      </p:sp>
      <p:pic>
        <p:nvPicPr>
          <p:cNvPr id="20" name="Picture 19">
            <a:hlinkClick r:id="rId2"/>
            <a:extLst>
              <a:ext uri="{FF2B5EF4-FFF2-40B4-BE49-F238E27FC236}">
                <a16:creationId xmlns:a16="http://schemas.microsoft.com/office/drawing/2014/main" id="{F26A911B-0601-C6A8-D5FD-CA2C6638F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89" y="4841032"/>
            <a:ext cx="2256183" cy="122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3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00F85B93-786F-A641-3254-43253F721C50}"/>
              </a:ext>
            </a:extLst>
          </p:cNvPr>
          <p:cNvSpPr/>
          <p:nvPr/>
        </p:nvSpPr>
        <p:spPr>
          <a:xfrm rot="5400000" flipV="1">
            <a:off x="2912331" y="-2196705"/>
            <a:ext cx="6142382" cy="11967032"/>
          </a:xfrm>
          <a:prstGeom prst="parallelogram">
            <a:avLst>
              <a:gd name="adj" fmla="val 13840"/>
            </a:avLst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6F8B24C7-E40C-6944-49BB-2E588B2F960E}"/>
              </a:ext>
            </a:extLst>
          </p:cNvPr>
          <p:cNvSpPr/>
          <p:nvPr/>
        </p:nvSpPr>
        <p:spPr>
          <a:xfrm rot="5400000" flipV="1">
            <a:off x="-1109753" y="2802725"/>
            <a:ext cx="5157198" cy="2632880"/>
          </a:xfrm>
          <a:prstGeom prst="parallelogram">
            <a:avLst>
              <a:gd name="adj" fmla="val 6290"/>
            </a:avLst>
          </a:prstGeom>
          <a:solidFill>
            <a:srgbClr val="FFFF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11858-21D5-53EC-A04A-77B1BEF58EDD}"/>
              </a:ext>
            </a:extLst>
          </p:cNvPr>
          <p:cNvSpPr txBox="1"/>
          <p:nvPr/>
        </p:nvSpPr>
        <p:spPr>
          <a:xfrm>
            <a:off x="318052" y="1938130"/>
            <a:ext cx="22561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b="1" dirty="0"/>
              <a:t>Production</a:t>
            </a:r>
          </a:p>
          <a:p>
            <a:endParaRPr lang="en-AU" dirty="0"/>
          </a:p>
          <a:p>
            <a:r>
              <a:rPr lang="en-AU" dirty="0"/>
              <a:t>Create a visual representation of how your content will be presented.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0E19C1B-50F1-52EE-6225-194F97EFD798}"/>
              </a:ext>
            </a:extLst>
          </p:cNvPr>
          <p:cNvSpPr/>
          <p:nvPr/>
        </p:nvSpPr>
        <p:spPr>
          <a:xfrm rot="5400000" flipV="1">
            <a:off x="4525126" y="-712794"/>
            <a:ext cx="5665307" cy="8840181"/>
          </a:xfrm>
          <a:prstGeom prst="parallelogram">
            <a:avLst>
              <a:gd name="adj" fmla="val 11801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71F084-A787-FE97-CF83-2CBB709D37A2}"/>
              </a:ext>
            </a:extLst>
          </p:cNvPr>
          <p:cNvGrpSpPr/>
          <p:nvPr/>
        </p:nvGrpSpPr>
        <p:grpSpPr>
          <a:xfrm>
            <a:off x="-1" y="29818"/>
            <a:ext cx="9347706" cy="1381541"/>
            <a:chOff x="-1" y="29818"/>
            <a:chExt cx="9347706" cy="1381541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069BCECE-42E7-F36E-E893-57DA51317FD8}"/>
                </a:ext>
              </a:extLst>
            </p:cNvPr>
            <p:cNvSpPr/>
            <p:nvPr/>
          </p:nvSpPr>
          <p:spPr>
            <a:xfrm rot="5400000" flipV="1">
              <a:off x="3856382" y="-3826565"/>
              <a:ext cx="1381541" cy="9094308"/>
            </a:xfrm>
            <a:prstGeom prst="parallelogram">
              <a:avLst>
                <a:gd name="adj" fmla="val 42540"/>
              </a:avLst>
            </a:prstGeom>
            <a:solidFill>
              <a:schemeClr val="bg1">
                <a:lumMod val="6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0DBF10-9F0C-C7D0-47CC-D3C5E155E646}"/>
                </a:ext>
              </a:extLst>
            </p:cNvPr>
            <p:cNvSpPr txBox="1"/>
            <p:nvPr/>
          </p:nvSpPr>
          <p:spPr>
            <a:xfrm rot="21363510">
              <a:off x="184584" y="515038"/>
              <a:ext cx="9163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solidFill>
                    <a:schemeClr val="bg1"/>
                  </a:solidFill>
                  <a:latin typeface="Future Earth" panose="00000400000000000000" pitchFamily="2" charset="0"/>
                  <a:cs typeface="Aharoni" panose="02010803020104030203" pitchFamily="2" charset="-79"/>
                </a:rPr>
                <a:t>Community connections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D97D4F6-C7AA-F4B2-0A38-BA49E521B2B6}"/>
              </a:ext>
            </a:extLst>
          </p:cNvPr>
          <p:cNvSpPr txBox="1"/>
          <p:nvPr/>
        </p:nvSpPr>
        <p:spPr>
          <a:xfrm rot="21327617">
            <a:off x="3125419" y="1397737"/>
            <a:ext cx="6845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>
                    <a:lumMod val="65000"/>
                  </a:schemeClr>
                </a:solidFill>
                <a:latin typeface="Future Earth" panose="00000400000000000000" pitchFamily="2" charset="0"/>
              </a:rPr>
              <a:t>Storyboard Concepts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5A4B98-26C5-58FE-D066-E8CFA510387C}"/>
              </a:ext>
            </a:extLst>
          </p:cNvPr>
          <p:cNvSpPr txBox="1"/>
          <p:nvPr/>
        </p:nvSpPr>
        <p:spPr>
          <a:xfrm>
            <a:off x="347889" y="6102023"/>
            <a:ext cx="222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 Video: Produce</a:t>
            </a:r>
            <a:endParaRPr lang="en-AU" sz="1600" dirty="0"/>
          </a:p>
        </p:txBody>
      </p:sp>
      <p:pic>
        <p:nvPicPr>
          <p:cNvPr id="20" name="Picture 19">
            <a:hlinkClick r:id="rId2"/>
            <a:extLst>
              <a:ext uri="{FF2B5EF4-FFF2-40B4-BE49-F238E27FC236}">
                <a16:creationId xmlns:a16="http://schemas.microsoft.com/office/drawing/2014/main" id="{7FB5A50E-C363-4E35-39A2-8E5561511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89" y="4841032"/>
            <a:ext cx="2256183" cy="122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23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00F85B93-786F-A641-3254-43253F721C50}"/>
              </a:ext>
            </a:extLst>
          </p:cNvPr>
          <p:cNvSpPr/>
          <p:nvPr/>
        </p:nvSpPr>
        <p:spPr>
          <a:xfrm rot="5400000" flipV="1">
            <a:off x="2912331" y="-2196705"/>
            <a:ext cx="6142382" cy="11967032"/>
          </a:xfrm>
          <a:prstGeom prst="parallelogram">
            <a:avLst>
              <a:gd name="adj" fmla="val 13840"/>
            </a:avLst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6F8B24C7-E40C-6944-49BB-2E588B2F960E}"/>
              </a:ext>
            </a:extLst>
          </p:cNvPr>
          <p:cNvSpPr/>
          <p:nvPr/>
        </p:nvSpPr>
        <p:spPr>
          <a:xfrm rot="5400000" flipV="1">
            <a:off x="-1109753" y="2802725"/>
            <a:ext cx="5157198" cy="2632880"/>
          </a:xfrm>
          <a:prstGeom prst="parallelogram">
            <a:avLst>
              <a:gd name="adj" fmla="val 6290"/>
            </a:avLst>
          </a:prstGeom>
          <a:solidFill>
            <a:srgbClr val="FFFF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11858-21D5-53EC-A04A-77B1BEF58EDD}"/>
              </a:ext>
            </a:extLst>
          </p:cNvPr>
          <p:cNvSpPr txBox="1"/>
          <p:nvPr/>
        </p:nvSpPr>
        <p:spPr>
          <a:xfrm>
            <a:off x="318052" y="1938130"/>
            <a:ext cx="22561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b="1" dirty="0"/>
              <a:t>Production</a:t>
            </a:r>
          </a:p>
          <a:p>
            <a:endParaRPr lang="en-AU" dirty="0"/>
          </a:p>
          <a:p>
            <a:r>
              <a:rPr lang="en-AU" dirty="0"/>
              <a:t>How will you create all of the elements and final digital product in time?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0E19C1B-50F1-52EE-6225-194F97EFD798}"/>
              </a:ext>
            </a:extLst>
          </p:cNvPr>
          <p:cNvSpPr/>
          <p:nvPr/>
        </p:nvSpPr>
        <p:spPr>
          <a:xfrm rot="5400000" flipV="1">
            <a:off x="4525126" y="-712794"/>
            <a:ext cx="5665307" cy="8840181"/>
          </a:xfrm>
          <a:prstGeom prst="parallelogram">
            <a:avLst>
              <a:gd name="adj" fmla="val 11801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71F084-A787-FE97-CF83-2CBB709D37A2}"/>
              </a:ext>
            </a:extLst>
          </p:cNvPr>
          <p:cNvGrpSpPr/>
          <p:nvPr/>
        </p:nvGrpSpPr>
        <p:grpSpPr>
          <a:xfrm>
            <a:off x="-1" y="29818"/>
            <a:ext cx="9347706" cy="1381541"/>
            <a:chOff x="-1" y="29818"/>
            <a:chExt cx="9347706" cy="1381541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069BCECE-42E7-F36E-E893-57DA51317FD8}"/>
                </a:ext>
              </a:extLst>
            </p:cNvPr>
            <p:cNvSpPr/>
            <p:nvPr/>
          </p:nvSpPr>
          <p:spPr>
            <a:xfrm rot="5400000" flipV="1">
              <a:off x="3856382" y="-3826565"/>
              <a:ext cx="1381541" cy="9094308"/>
            </a:xfrm>
            <a:prstGeom prst="parallelogram">
              <a:avLst>
                <a:gd name="adj" fmla="val 42540"/>
              </a:avLst>
            </a:prstGeom>
            <a:solidFill>
              <a:schemeClr val="bg1">
                <a:lumMod val="6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0DBF10-9F0C-C7D0-47CC-D3C5E155E646}"/>
                </a:ext>
              </a:extLst>
            </p:cNvPr>
            <p:cNvSpPr txBox="1"/>
            <p:nvPr/>
          </p:nvSpPr>
          <p:spPr>
            <a:xfrm rot="21363510">
              <a:off x="184584" y="515038"/>
              <a:ext cx="9163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solidFill>
                    <a:schemeClr val="bg1"/>
                  </a:solidFill>
                  <a:latin typeface="Future Earth" panose="00000400000000000000" pitchFamily="2" charset="0"/>
                  <a:cs typeface="Aharoni" panose="02010803020104030203" pitchFamily="2" charset="-79"/>
                </a:rPr>
                <a:t>Community connections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D97D4F6-C7AA-F4B2-0A38-BA49E521B2B6}"/>
              </a:ext>
            </a:extLst>
          </p:cNvPr>
          <p:cNvSpPr txBox="1"/>
          <p:nvPr/>
        </p:nvSpPr>
        <p:spPr>
          <a:xfrm rot="21327617">
            <a:off x="3122844" y="1332794"/>
            <a:ext cx="8486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>
                    <a:lumMod val="65000"/>
                  </a:schemeClr>
                </a:solidFill>
                <a:latin typeface="Future Earth" panose="00000400000000000000" pitchFamily="2" charset="0"/>
              </a:rPr>
              <a:t>Timeline and Responsibilities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BC3024-40BA-758C-ADEE-814DBE143BA0}"/>
              </a:ext>
            </a:extLst>
          </p:cNvPr>
          <p:cNvSpPr txBox="1"/>
          <p:nvPr/>
        </p:nvSpPr>
        <p:spPr>
          <a:xfrm>
            <a:off x="347889" y="6102023"/>
            <a:ext cx="222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 Video: Produce</a:t>
            </a:r>
            <a:endParaRPr lang="en-AU" sz="1600" dirty="0"/>
          </a:p>
        </p:txBody>
      </p:sp>
      <p:pic>
        <p:nvPicPr>
          <p:cNvPr id="20" name="Picture 19">
            <a:hlinkClick r:id="rId2"/>
            <a:extLst>
              <a:ext uri="{FF2B5EF4-FFF2-40B4-BE49-F238E27FC236}">
                <a16:creationId xmlns:a16="http://schemas.microsoft.com/office/drawing/2014/main" id="{64834B22-17D8-F234-B7C2-FD4D251CA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89" y="4841032"/>
            <a:ext cx="2256183" cy="122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7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00F85B93-786F-A641-3254-43253F721C50}"/>
              </a:ext>
            </a:extLst>
          </p:cNvPr>
          <p:cNvSpPr/>
          <p:nvPr/>
        </p:nvSpPr>
        <p:spPr>
          <a:xfrm rot="5400000" flipV="1">
            <a:off x="2912331" y="-2196705"/>
            <a:ext cx="6142382" cy="11967032"/>
          </a:xfrm>
          <a:prstGeom prst="parallelogram">
            <a:avLst>
              <a:gd name="adj" fmla="val 13840"/>
            </a:avLst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6F8B24C7-E40C-6944-49BB-2E588B2F960E}"/>
              </a:ext>
            </a:extLst>
          </p:cNvPr>
          <p:cNvSpPr/>
          <p:nvPr/>
        </p:nvSpPr>
        <p:spPr>
          <a:xfrm rot="5400000" flipV="1">
            <a:off x="-1109753" y="2802725"/>
            <a:ext cx="5157198" cy="2632880"/>
          </a:xfrm>
          <a:prstGeom prst="parallelogram">
            <a:avLst>
              <a:gd name="adj" fmla="val 6290"/>
            </a:avLst>
          </a:prstGeom>
          <a:solidFill>
            <a:schemeClr val="accent4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11858-21D5-53EC-A04A-77B1BEF58EDD}"/>
              </a:ext>
            </a:extLst>
          </p:cNvPr>
          <p:cNvSpPr txBox="1"/>
          <p:nvPr/>
        </p:nvSpPr>
        <p:spPr>
          <a:xfrm>
            <a:off x="318052" y="1938130"/>
            <a:ext cx="22561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b="1" dirty="0"/>
              <a:t>Evaluation</a:t>
            </a:r>
          </a:p>
          <a:p>
            <a:endParaRPr lang="en-AU" dirty="0"/>
          </a:p>
          <a:p>
            <a:r>
              <a:rPr lang="en-AU" dirty="0"/>
              <a:t>How will you capture feedback from your chosen audience?</a:t>
            </a:r>
          </a:p>
          <a:p>
            <a:endParaRPr lang="en-AU" dirty="0"/>
          </a:p>
          <a:p>
            <a:r>
              <a:rPr lang="en-AU" dirty="0"/>
              <a:t>What questions will you ask?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0E19C1B-50F1-52EE-6225-194F97EFD798}"/>
              </a:ext>
            </a:extLst>
          </p:cNvPr>
          <p:cNvSpPr/>
          <p:nvPr/>
        </p:nvSpPr>
        <p:spPr>
          <a:xfrm rot="5400000" flipV="1">
            <a:off x="4525126" y="-712794"/>
            <a:ext cx="5665307" cy="8840181"/>
          </a:xfrm>
          <a:prstGeom prst="parallelogram">
            <a:avLst>
              <a:gd name="adj" fmla="val 11801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71F084-A787-FE97-CF83-2CBB709D37A2}"/>
              </a:ext>
            </a:extLst>
          </p:cNvPr>
          <p:cNvGrpSpPr/>
          <p:nvPr/>
        </p:nvGrpSpPr>
        <p:grpSpPr>
          <a:xfrm>
            <a:off x="-1" y="29818"/>
            <a:ext cx="9347706" cy="1381541"/>
            <a:chOff x="-1" y="29818"/>
            <a:chExt cx="9347706" cy="1381541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069BCECE-42E7-F36E-E893-57DA51317FD8}"/>
                </a:ext>
              </a:extLst>
            </p:cNvPr>
            <p:cNvSpPr/>
            <p:nvPr/>
          </p:nvSpPr>
          <p:spPr>
            <a:xfrm rot="5400000" flipV="1">
              <a:off x="3856382" y="-3826565"/>
              <a:ext cx="1381541" cy="9094308"/>
            </a:xfrm>
            <a:prstGeom prst="parallelogram">
              <a:avLst>
                <a:gd name="adj" fmla="val 42540"/>
              </a:avLst>
            </a:prstGeom>
            <a:solidFill>
              <a:schemeClr val="bg1">
                <a:lumMod val="6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0DBF10-9F0C-C7D0-47CC-D3C5E155E646}"/>
                </a:ext>
              </a:extLst>
            </p:cNvPr>
            <p:cNvSpPr txBox="1"/>
            <p:nvPr/>
          </p:nvSpPr>
          <p:spPr>
            <a:xfrm rot="21363510">
              <a:off x="184584" y="515038"/>
              <a:ext cx="9163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solidFill>
                    <a:schemeClr val="bg1"/>
                  </a:solidFill>
                  <a:latin typeface="Future Earth" panose="00000400000000000000" pitchFamily="2" charset="0"/>
                  <a:cs typeface="Aharoni" panose="02010803020104030203" pitchFamily="2" charset="-79"/>
                </a:rPr>
                <a:t>Community connections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D97D4F6-C7AA-F4B2-0A38-BA49E521B2B6}"/>
              </a:ext>
            </a:extLst>
          </p:cNvPr>
          <p:cNvSpPr txBox="1"/>
          <p:nvPr/>
        </p:nvSpPr>
        <p:spPr>
          <a:xfrm rot="21327617">
            <a:off x="3122844" y="1332794"/>
            <a:ext cx="8486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>
                    <a:lumMod val="65000"/>
                  </a:schemeClr>
                </a:solidFill>
                <a:latin typeface="Future Earth" panose="00000400000000000000" pitchFamily="2" charset="0"/>
              </a:rPr>
              <a:t>Audience Feedback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F657B65-8C61-44B6-FE7D-967DAED05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137596"/>
              </p:ext>
            </p:extLst>
          </p:nvPr>
        </p:nvGraphicFramePr>
        <p:xfrm>
          <a:off x="3186559" y="2251887"/>
          <a:ext cx="8128000" cy="329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025">
                  <a:extLst>
                    <a:ext uri="{9D8B030D-6E8A-4147-A177-3AD203B41FA5}">
                      <a16:colId xmlns:a16="http://schemas.microsoft.com/office/drawing/2014/main" val="2054219976"/>
                    </a:ext>
                  </a:extLst>
                </a:gridCol>
                <a:gridCol w="4089975">
                  <a:extLst>
                    <a:ext uri="{9D8B030D-6E8A-4147-A177-3AD203B41FA5}">
                      <a16:colId xmlns:a16="http://schemas.microsoft.com/office/drawing/2014/main" val="4147302203"/>
                    </a:ext>
                  </a:extLst>
                </a:gridCol>
              </a:tblGrid>
              <a:tr h="417172"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Feedback Questions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Summary of Responses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7707248"/>
                  </a:ext>
                </a:extLst>
              </a:tr>
              <a:tr h="719107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873514"/>
                  </a:ext>
                </a:extLst>
              </a:tr>
              <a:tr h="719107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665723"/>
                  </a:ext>
                </a:extLst>
              </a:tr>
              <a:tr h="719107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938066"/>
                  </a:ext>
                </a:extLst>
              </a:tr>
              <a:tr h="719107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06820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34A7BB9-AB4A-9BD2-20A1-8D3811CF7015}"/>
              </a:ext>
            </a:extLst>
          </p:cNvPr>
          <p:cNvSpPr txBox="1"/>
          <p:nvPr/>
        </p:nvSpPr>
        <p:spPr>
          <a:xfrm>
            <a:off x="347889" y="6102023"/>
            <a:ext cx="222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 Video: Evaluate</a:t>
            </a:r>
            <a:endParaRPr lang="en-AU" sz="1600" dirty="0"/>
          </a:p>
        </p:txBody>
      </p:sp>
      <p:pic>
        <p:nvPicPr>
          <p:cNvPr id="16" name="Picture 15">
            <a:hlinkClick r:id="rId2"/>
            <a:extLst>
              <a:ext uri="{FF2B5EF4-FFF2-40B4-BE49-F238E27FC236}">
                <a16:creationId xmlns:a16="http://schemas.microsoft.com/office/drawing/2014/main" id="{BB725E02-788B-DEED-779E-2F828BDBE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89" y="4841032"/>
            <a:ext cx="2256183" cy="122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36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00F85B93-786F-A641-3254-43253F721C50}"/>
              </a:ext>
            </a:extLst>
          </p:cNvPr>
          <p:cNvSpPr/>
          <p:nvPr/>
        </p:nvSpPr>
        <p:spPr>
          <a:xfrm rot="5400000" flipV="1">
            <a:off x="2912331" y="-2196705"/>
            <a:ext cx="6142382" cy="11967032"/>
          </a:xfrm>
          <a:prstGeom prst="parallelogram">
            <a:avLst>
              <a:gd name="adj" fmla="val 13840"/>
            </a:avLst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6F8B24C7-E40C-6944-49BB-2E588B2F960E}"/>
              </a:ext>
            </a:extLst>
          </p:cNvPr>
          <p:cNvSpPr/>
          <p:nvPr/>
        </p:nvSpPr>
        <p:spPr>
          <a:xfrm rot="5400000" flipV="1">
            <a:off x="-1109753" y="2802725"/>
            <a:ext cx="5157198" cy="2632880"/>
          </a:xfrm>
          <a:prstGeom prst="parallelogram">
            <a:avLst>
              <a:gd name="adj" fmla="val 6290"/>
            </a:avLst>
          </a:prstGeom>
          <a:solidFill>
            <a:schemeClr val="accent4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0E19C1B-50F1-52EE-6225-194F97EFD798}"/>
              </a:ext>
            </a:extLst>
          </p:cNvPr>
          <p:cNvSpPr/>
          <p:nvPr/>
        </p:nvSpPr>
        <p:spPr>
          <a:xfrm rot="5400000" flipV="1">
            <a:off x="4525126" y="-712794"/>
            <a:ext cx="5665307" cy="8840181"/>
          </a:xfrm>
          <a:prstGeom prst="parallelogram">
            <a:avLst>
              <a:gd name="adj" fmla="val 11801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71F084-A787-FE97-CF83-2CBB709D37A2}"/>
              </a:ext>
            </a:extLst>
          </p:cNvPr>
          <p:cNvGrpSpPr/>
          <p:nvPr/>
        </p:nvGrpSpPr>
        <p:grpSpPr>
          <a:xfrm>
            <a:off x="-1" y="29818"/>
            <a:ext cx="9347706" cy="1381541"/>
            <a:chOff x="-1" y="29818"/>
            <a:chExt cx="9347706" cy="1381541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069BCECE-42E7-F36E-E893-57DA51317FD8}"/>
                </a:ext>
              </a:extLst>
            </p:cNvPr>
            <p:cNvSpPr/>
            <p:nvPr/>
          </p:nvSpPr>
          <p:spPr>
            <a:xfrm rot="5400000" flipV="1">
              <a:off x="3856382" y="-3826565"/>
              <a:ext cx="1381541" cy="9094308"/>
            </a:xfrm>
            <a:prstGeom prst="parallelogram">
              <a:avLst>
                <a:gd name="adj" fmla="val 42540"/>
              </a:avLst>
            </a:prstGeom>
            <a:solidFill>
              <a:schemeClr val="bg1">
                <a:lumMod val="6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0DBF10-9F0C-C7D0-47CC-D3C5E155E646}"/>
                </a:ext>
              </a:extLst>
            </p:cNvPr>
            <p:cNvSpPr txBox="1"/>
            <p:nvPr/>
          </p:nvSpPr>
          <p:spPr>
            <a:xfrm rot="21363510">
              <a:off x="184584" y="515038"/>
              <a:ext cx="9163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solidFill>
                    <a:schemeClr val="bg1"/>
                  </a:solidFill>
                  <a:latin typeface="Future Earth" panose="00000400000000000000" pitchFamily="2" charset="0"/>
                  <a:cs typeface="Aharoni" panose="02010803020104030203" pitchFamily="2" charset="-79"/>
                </a:rPr>
                <a:t>Community connections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D97D4F6-C7AA-F4B2-0A38-BA49E521B2B6}"/>
              </a:ext>
            </a:extLst>
          </p:cNvPr>
          <p:cNvSpPr txBox="1"/>
          <p:nvPr/>
        </p:nvSpPr>
        <p:spPr>
          <a:xfrm rot="21327617">
            <a:off x="3122844" y="1332794"/>
            <a:ext cx="8486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>
                    <a:lumMod val="65000"/>
                  </a:schemeClr>
                </a:solidFill>
                <a:latin typeface="Future Earth" panose="00000400000000000000" pitchFamily="2" charset="0"/>
              </a:rPr>
              <a:t>Indigenous Inclusion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5811E0-FDE1-5739-65F6-B6BFF0C43E27}"/>
              </a:ext>
            </a:extLst>
          </p:cNvPr>
          <p:cNvSpPr txBox="1"/>
          <p:nvPr/>
        </p:nvSpPr>
        <p:spPr>
          <a:xfrm>
            <a:off x="318052" y="1938130"/>
            <a:ext cx="22561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b="1" dirty="0"/>
              <a:t>Evaluation</a:t>
            </a:r>
          </a:p>
          <a:p>
            <a:endParaRPr lang="en-AU" dirty="0"/>
          </a:p>
          <a:p>
            <a:r>
              <a:rPr lang="en-AU" dirty="0"/>
              <a:t>How will you capture feedback from the connected indigenous community?</a:t>
            </a:r>
          </a:p>
          <a:p>
            <a:endParaRPr lang="en-AU" dirty="0"/>
          </a:p>
          <a:p>
            <a:r>
              <a:rPr lang="en-AU" dirty="0"/>
              <a:t>What questions will you ask?</a:t>
            </a:r>
          </a:p>
        </p:txBody>
      </p:sp>
      <p:graphicFrame>
        <p:nvGraphicFramePr>
          <p:cNvPr id="22" name="Table 2">
            <a:extLst>
              <a:ext uri="{FF2B5EF4-FFF2-40B4-BE49-F238E27FC236}">
                <a16:creationId xmlns:a16="http://schemas.microsoft.com/office/drawing/2014/main" id="{5391D77B-94B8-6065-9E5E-B836CE894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147316"/>
              </p:ext>
            </p:extLst>
          </p:nvPr>
        </p:nvGraphicFramePr>
        <p:xfrm>
          <a:off x="3186559" y="2251887"/>
          <a:ext cx="8128000" cy="329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025">
                  <a:extLst>
                    <a:ext uri="{9D8B030D-6E8A-4147-A177-3AD203B41FA5}">
                      <a16:colId xmlns:a16="http://schemas.microsoft.com/office/drawing/2014/main" val="2054219976"/>
                    </a:ext>
                  </a:extLst>
                </a:gridCol>
                <a:gridCol w="4089975">
                  <a:extLst>
                    <a:ext uri="{9D8B030D-6E8A-4147-A177-3AD203B41FA5}">
                      <a16:colId xmlns:a16="http://schemas.microsoft.com/office/drawing/2014/main" val="4147302203"/>
                    </a:ext>
                  </a:extLst>
                </a:gridCol>
              </a:tblGrid>
              <a:tr h="417172"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Feedback Questions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Summary of Responses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7707248"/>
                  </a:ext>
                </a:extLst>
              </a:tr>
              <a:tr h="719107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873514"/>
                  </a:ext>
                </a:extLst>
              </a:tr>
              <a:tr h="719107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665723"/>
                  </a:ext>
                </a:extLst>
              </a:tr>
              <a:tr h="719107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938066"/>
                  </a:ext>
                </a:extLst>
              </a:tr>
              <a:tr h="719107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068200"/>
                  </a:ext>
                </a:extLst>
              </a:tr>
            </a:tbl>
          </a:graphicData>
        </a:graphic>
      </p:graphicFrame>
      <p:pic>
        <p:nvPicPr>
          <p:cNvPr id="17" name="Picture 2" descr="The Aboriginal flag | AIATSIS">
            <a:hlinkClick r:id="rId2"/>
            <a:extLst>
              <a:ext uri="{FF2B5EF4-FFF2-40B4-BE49-F238E27FC236}">
                <a16:creationId xmlns:a16="http://schemas.microsoft.com/office/drawing/2014/main" id="{8A955671-1D89-C22F-0D12-8EA53C523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6776" y="5226165"/>
            <a:ext cx="1098730" cy="71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Torres Strait Islander Flag - Wikipedia">
            <a:hlinkClick r:id="rId2"/>
            <a:extLst>
              <a:ext uri="{FF2B5EF4-FFF2-40B4-BE49-F238E27FC236}">
                <a16:creationId xmlns:a16="http://schemas.microsoft.com/office/drawing/2014/main" id="{F69B5262-C81C-0B0D-F036-A266FEC36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805" y="5236725"/>
            <a:ext cx="1073430" cy="71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819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00F85B93-786F-A641-3254-43253F721C50}"/>
              </a:ext>
            </a:extLst>
          </p:cNvPr>
          <p:cNvSpPr/>
          <p:nvPr/>
        </p:nvSpPr>
        <p:spPr>
          <a:xfrm rot="5400000" flipV="1">
            <a:off x="2912331" y="-2196705"/>
            <a:ext cx="6142382" cy="11967032"/>
          </a:xfrm>
          <a:prstGeom prst="parallelogram">
            <a:avLst>
              <a:gd name="adj" fmla="val 13840"/>
            </a:avLst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6F8B24C7-E40C-6944-49BB-2E588B2F960E}"/>
              </a:ext>
            </a:extLst>
          </p:cNvPr>
          <p:cNvSpPr/>
          <p:nvPr/>
        </p:nvSpPr>
        <p:spPr>
          <a:xfrm rot="5400000" flipV="1">
            <a:off x="-49528" y="1937180"/>
            <a:ext cx="3514679" cy="2632880"/>
          </a:xfrm>
          <a:prstGeom prst="parallelogram">
            <a:avLst>
              <a:gd name="adj" fmla="val 6290"/>
            </a:avLst>
          </a:prstGeom>
          <a:solidFill>
            <a:srgbClr val="0070C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5993C382-1B90-06A9-1ED1-4A769168085D}"/>
              </a:ext>
            </a:extLst>
          </p:cNvPr>
          <p:cNvSpPr/>
          <p:nvPr/>
        </p:nvSpPr>
        <p:spPr>
          <a:xfrm rot="5400000" flipV="1">
            <a:off x="2845817" y="1738730"/>
            <a:ext cx="3514674" cy="2632880"/>
          </a:xfrm>
          <a:prstGeom prst="parallelogram">
            <a:avLst>
              <a:gd name="adj" fmla="val 6290"/>
            </a:avLst>
          </a:prstGeom>
          <a:solidFill>
            <a:srgbClr val="00B05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6DA515A2-FA92-6804-FF3A-16BFFB2FAF32}"/>
              </a:ext>
            </a:extLst>
          </p:cNvPr>
          <p:cNvSpPr/>
          <p:nvPr/>
        </p:nvSpPr>
        <p:spPr>
          <a:xfrm rot="5400000" flipV="1">
            <a:off x="5758307" y="1525473"/>
            <a:ext cx="3514677" cy="2632880"/>
          </a:xfrm>
          <a:prstGeom prst="parallelogram">
            <a:avLst>
              <a:gd name="adj" fmla="val 6290"/>
            </a:avLst>
          </a:prstGeom>
          <a:solidFill>
            <a:srgbClr val="FFFF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7CDDE425-6973-389E-8AE7-CBBF62E2F5BA}"/>
              </a:ext>
            </a:extLst>
          </p:cNvPr>
          <p:cNvSpPr/>
          <p:nvPr/>
        </p:nvSpPr>
        <p:spPr>
          <a:xfrm rot="5400000" flipV="1">
            <a:off x="8574791" y="1330156"/>
            <a:ext cx="3592390" cy="2632880"/>
          </a:xfrm>
          <a:prstGeom prst="parallelogram">
            <a:avLst>
              <a:gd name="adj" fmla="val 6290"/>
            </a:avLst>
          </a:prstGeom>
          <a:solidFill>
            <a:srgbClr val="FFC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Google Shape;464;p4">
            <a:extLst>
              <a:ext uri="{FF2B5EF4-FFF2-40B4-BE49-F238E27FC236}">
                <a16:creationId xmlns:a16="http://schemas.microsoft.com/office/drawing/2014/main" id="{E5B7696E-8046-8F23-4EF3-FB1CD3575E0B}"/>
              </a:ext>
            </a:extLst>
          </p:cNvPr>
          <p:cNvSpPr/>
          <p:nvPr/>
        </p:nvSpPr>
        <p:spPr>
          <a:xfrm>
            <a:off x="504574" y="2756587"/>
            <a:ext cx="2304256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>
                <a:latin typeface="Arial"/>
                <a:ea typeface="Arial"/>
                <a:cs typeface="Arial"/>
                <a:sym typeface="Arial"/>
              </a:rPr>
              <a:t>Explore your communities and identify the different elements that make them unique.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>
              <a:latin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465;p4">
            <a:extLst>
              <a:ext uri="{FF2B5EF4-FFF2-40B4-BE49-F238E27FC236}">
                <a16:creationId xmlns:a16="http://schemas.microsoft.com/office/drawing/2014/main" id="{64CB3951-6508-93F9-5927-7E82CB1F86F1}"/>
              </a:ext>
            </a:extLst>
          </p:cNvPr>
          <p:cNvSpPr/>
          <p:nvPr/>
        </p:nvSpPr>
        <p:spPr>
          <a:xfrm>
            <a:off x="3528296" y="2403432"/>
            <a:ext cx="2304256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>
                <a:latin typeface="Arial"/>
                <a:ea typeface="Arial"/>
                <a:cs typeface="Arial"/>
                <a:sym typeface="Arial"/>
              </a:rPr>
              <a:t>Generate a range of concepts for expressing elements of your communities in a digital platform.</a:t>
            </a:r>
            <a:endParaRPr dirty="0"/>
          </a:p>
        </p:txBody>
      </p:sp>
      <p:sp>
        <p:nvSpPr>
          <p:cNvPr id="16" name="Google Shape;466;p4">
            <a:extLst>
              <a:ext uri="{FF2B5EF4-FFF2-40B4-BE49-F238E27FC236}">
                <a16:creationId xmlns:a16="http://schemas.microsoft.com/office/drawing/2014/main" id="{DB209192-A119-03BC-AECF-F25D9498700D}"/>
              </a:ext>
            </a:extLst>
          </p:cNvPr>
          <p:cNvSpPr/>
          <p:nvPr/>
        </p:nvSpPr>
        <p:spPr>
          <a:xfrm>
            <a:off x="6363518" y="2110089"/>
            <a:ext cx="2304256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"/>
                <a:cs typeface="Arial"/>
                <a:sym typeface="Arial"/>
              </a:rPr>
              <a:t>Produce your digital content in a way that is intuitive and engaging for your audience to interact with.</a:t>
            </a:r>
            <a:endParaRPr dirty="0"/>
          </a:p>
        </p:txBody>
      </p:sp>
      <p:sp>
        <p:nvSpPr>
          <p:cNvPr id="17" name="Google Shape;467;p4">
            <a:extLst>
              <a:ext uri="{FF2B5EF4-FFF2-40B4-BE49-F238E27FC236}">
                <a16:creationId xmlns:a16="http://schemas.microsoft.com/office/drawing/2014/main" id="{9729F16D-083B-201F-632A-0C4B695F59D7}"/>
              </a:ext>
            </a:extLst>
          </p:cNvPr>
          <p:cNvSpPr/>
          <p:nvPr/>
        </p:nvSpPr>
        <p:spPr>
          <a:xfrm>
            <a:off x="9218858" y="1760549"/>
            <a:ext cx="2304256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>
                <a:latin typeface="Arial"/>
                <a:ea typeface="Arial"/>
                <a:cs typeface="Arial"/>
                <a:sym typeface="Arial"/>
              </a:rPr>
              <a:t>Seek feedback from your audience to find ways to  create more connections and improvements to your digital content.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C4AAD0-5439-3644-852E-B99B3B240BDD}"/>
              </a:ext>
            </a:extLst>
          </p:cNvPr>
          <p:cNvSpPr txBox="1"/>
          <p:nvPr/>
        </p:nvSpPr>
        <p:spPr>
          <a:xfrm>
            <a:off x="558012" y="1757101"/>
            <a:ext cx="2271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/>
              <a:t>Investigate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7EF2B3-2B35-825A-7CD5-E588CB6EE0A4}"/>
              </a:ext>
            </a:extLst>
          </p:cNvPr>
          <p:cNvSpPr txBox="1"/>
          <p:nvPr/>
        </p:nvSpPr>
        <p:spPr>
          <a:xfrm>
            <a:off x="3452881" y="1522787"/>
            <a:ext cx="1956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/>
              <a:t>Generate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783E80-CFCA-96F7-E3A2-1E8CA675EB33}"/>
              </a:ext>
            </a:extLst>
          </p:cNvPr>
          <p:cNvSpPr txBox="1"/>
          <p:nvPr/>
        </p:nvSpPr>
        <p:spPr>
          <a:xfrm>
            <a:off x="6310961" y="1289675"/>
            <a:ext cx="1759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/>
              <a:t>Produce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A6573A-F9E8-5CAE-4B17-2AEEAB7D245E}"/>
              </a:ext>
            </a:extLst>
          </p:cNvPr>
          <p:cNvSpPr txBox="1"/>
          <p:nvPr/>
        </p:nvSpPr>
        <p:spPr>
          <a:xfrm>
            <a:off x="9206302" y="1023961"/>
            <a:ext cx="1808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/>
              <a:t>Evaluate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DD28B7-3B55-B7BD-3BC9-B309CF585F5F}"/>
              </a:ext>
            </a:extLst>
          </p:cNvPr>
          <p:cNvSpPr txBox="1"/>
          <p:nvPr/>
        </p:nvSpPr>
        <p:spPr>
          <a:xfrm rot="21352193">
            <a:off x="2931340" y="4873548"/>
            <a:ext cx="9122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 Video: Design Process</a:t>
            </a:r>
            <a:endParaRPr lang="en-AU" sz="5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2" name="Picture 21">
            <a:hlinkClick r:id="rId2"/>
            <a:extLst>
              <a:ext uri="{FF2B5EF4-FFF2-40B4-BE49-F238E27FC236}">
                <a16:creationId xmlns:a16="http://schemas.microsoft.com/office/drawing/2014/main" id="{B9FD8DC4-E43D-2E7D-0069-7E0599BB452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6E6E7"/>
              </a:clrFrom>
              <a:clrTo>
                <a:srgbClr val="E6E6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371" y="5031823"/>
            <a:ext cx="2862243" cy="154928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5AF656-0D3F-1015-3056-5C93FAEE0C34}"/>
              </a:ext>
            </a:extLst>
          </p:cNvPr>
          <p:cNvGrpSpPr/>
          <p:nvPr/>
        </p:nvGrpSpPr>
        <p:grpSpPr>
          <a:xfrm>
            <a:off x="-1" y="29818"/>
            <a:ext cx="9347706" cy="1381541"/>
            <a:chOff x="-1" y="29818"/>
            <a:chExt cx="9347706" cy="1381541"/>
          </a:xfrm>
        </p:grpSpPr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3A4EB87A-B3CB-4E2D-9339-C85412BD5899}"/>
                </a:ext>
              </a:extLst>
            </p:cNvPr>
            <p:cNvSpPr/>
            <p:nvPr/>
          </p:nvSpPr>
          <p:spPr>
            <a:xfrm rot="5400000" flipV="1">
              <a:off x="3856382" y="-3826565"/>
              <a:ext cx="1381541" cy="9094308"/>
            </a:xfrm>
            <a:prstGeom prst="parallelogram">
              <a:avLst>
                <a:gd name="adj" fmla="val 42540"/>
              </a:avLst>
            </a:prstGeom>
            <a:solidFill>
              <a:schemeClr val="bg1">
                <a:lumMod val="6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A6B6F0F-ABEE-AB8D-9E9F-850A53A880C0}"/>
                </a:ext>
              </a:extLst>
            </p:cNvPr>
            <p:cNvSpPr txBox="1"/>
            <p:nvPr/>
          </p:nvSpPr>
          <p:spPr>
            <a:xfrm rot="21363510">
              <a:off x="184584" y="515038"/>
              <a:ext cx="9163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solidFill>
                    <a:schemeClr val="bg1"/>
                  </a:solidFill>
                  <a:latin typeface="Future Earth" panose="00000400000000000000" pitchFamily="2" charset="0"/>
                  <a:cs typeface="Aharoni" panose="02010803020104030203" pitchFamily="2" charset="-79"/>
                </a:rPr>
                <a:t>Community connections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174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00F85B93-786F-A641-3254-43253F721C50}"/>
              </a:ext>
            </a:extLst>
          </p:cNvPr>
          <p:cNvSpPr/>
          <p:nvPr/>
        </p:nvSpPr>
        <p:spPr>
          <a:xfrm rot="5400000" flipV="1">
            <a:off x="2912331" y="-2196705"/>
            <a:ext cx="6142382" cy="11967032"/>
          </a:xfrm>
          <a:prstGeom prst="parallelogram">
            <a:avLst>
              <a:gd name="adj" fmla="val 13840"/>
            </a:avLst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6F8B24C7-E40C-6944-49BB-2E588B2F960E}"/>
              </a:ext>
            </a:extLst>
          </p:cNvPr>
          <p:cNvSpPr/>
          <p:nvPr/>
        </p:nvSpPr>
        <p:spPr>
          <a:xfrm rot="5400000" flipV="1">
            <a:off x="-1109753" y="2802725"/>
            <a:ext cx="5157198" cy="2632880"/>
          </a:xfrm>
          <a:prstGeom prst="parallelogram">
            <a:avLst>
              <a:gd name="adj" fmla="val 6290"/>
            </a:avLst>
          </a:prstGeom>
          <a:solidFill>
            <a:schemeClr val="accent4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11858-21D5-53EC-A04A-77B1BEF58EDD}"/>
              </a:ext>
            </a:extLst>
          </p:cNvPr>
          <p:cNvSpPr txBox="1"/>
          <p:nvPr/>
        </p:nvSpPr>
        <p:spPr>
          <a:xfrm>
            <a:off x="318052" y="1938130"/>
            <a:ext cx="22561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b="1" dirty="0"/>
              <a:t>Evaluation</a:t>
            </a:r>
          </a:p>
          <a:p>
            <a:endParaRPr lang="en-AU" dirty="0"/>
          </a:p>
          <a:p>
            <a:r>
              <a:rPr lang="en-AU" dirty="0"/>
              <a:t>What key feedback would you be able to respond to in your digital product?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0E19C1B-50F1-52EE-6225-194F97EFD798}"/>
              </a:ext>
            </a:extLst>
          </p:cNvPr>
          <p:cNvSpPr/>
          <p:nvPr/>
        </p:nvSpPr>
        <p:spPr>
          <a:xfrm rot="5400000" flipV="1">
            <a:off x="4525126" y="-712794"/>
            <a:ext cx="5665307" cy="8840181"/>
          </a:xfrm>
          <a:prstGeom prst="parallelogram">
            <a:avLst>
              <a:gd name="adj" fmla="val 11801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71F084-A787-FE97-CF83-2CBB709D37A2}"/>
              </a:ext>
            </a:extLst>
          </p:cNvPr>
          <p:cNvGrpSpPr/>
          <p:nvPr/>
        </p:nvGrpSpPr>
        <p:grpSpPr>
          <a:xfrm>
            <a:off x="-1" y="29818"/>
            <a:ext cx="9347706" cy="1381541"/>
            <a:chOff x="-1" y="29818"/>
            <a:chExt cx="9347706" cy="1381541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069BCECE-42E7-F36E-E893-57DA51317FD8}"/>
                </a:ext>
              </a:extLst>
            </p:cNvPr>
            <p:cNvSpPr/>
            <p:nvPr/>
          </p:nvSpPr>
          <p:spPr>
            <a:xfrm rot="5400000" flipV="1">
              <a:off x="3856382" y="-3826565"/>
              <a:ext cx="1381541" cy="9094308"/>
            </a:xfrm>
            <a:prstGeom prst="parallelogram">
              <a:avLst>
                <a:gd name="adj" fmla="val 42540"/>
              </a:avLst>
            </a:prstGeom>
            <a:solidFill>
              <a:schemeClr val="bg1">
                <a:lumMod val="6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0DBF10-9F0C-C7D0-47CC-D3C5E155E646}"/>
                </a:ext>
              </a:extLst>
            </p:cNvPr>
            <p:cNvSpPr txBox="1"/>
            <p:nvPr/>
          </p:nvSpPr>
          <p:spPr>
            <a:xfrm rot="21363510">
              <a:off x="184584" y="515038"/>
              <a:ext cx="9163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solidFill>
                    <a:schemeClr val="bg1"/>
                  </a:solidFill>
                  <a:latin typeface="Future Earth" panose="00000400000000000000" pitchFamily="2" charset="0"/>
                  <a:cs typeface="Aharoni" panose="02010803020104030203" pitchFamily="2" charset="-79"/>
                </a:rPr>
                <a:t>Community connections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D97D4F6-C7AA-F4B2-0A38-BA49E521B2B6}"/>
              </a:ext>
            </a:extLst>
          </p:cNvPr>
          <p:cNvSpPr txBox="1"/>
          <p:nvPr/>
        </p:nvSpPr>
        <p:spPr>
          <a:xfrm rot="21327617">
            <a:off x="3122844" y="1332794"/>
            <a:ext cx="8486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>
                    <a:lumMod val="65000"/>
                  </a:schemeClr>
                </a:solidFill>
                <a:latin typeface="Future Earth" panose="00000400000000000000" pitchFamily="2" charset="0"/>
              </a:rPr>
              <a:t>Suggestions </a:t>
            </a:r>
            <a:r>
              <a:rPr lang="en-AU">
                <a:solidFill>
                  <a:schemeClr val="bg1">
                    <a:lumMod val="65000"/>
                  </a:schemeClr>
                </a:solidFill>
                <a:latin typeface="Future Earth" panose="00000400000000000000" pitchFamily="2" charset="0"/>
              </a:rPr>
              <a:t>for Improvement</a:t>
            </a:r>
            <a:endParaRPr lang="en-AU" dirty="0">
              <a:solidFill>
                <a:schemeClr val="bg1">
                  <a:lumMod val="65000"/>
                </a:schemeClr>
              </a:solidFill>
              <a:latin typeface="Future Earth" panose="00000400000000000000" pitchFamily="2" charset="0"/>
            </a:endParaRPr>
          </a:p>
        </p:txBody>
      </p:sp>
      <p:graphicFrame>
        <p:nvGraphicFramePr>
          <p:cNvPr id="15" name="Table 2">
            <a:extLst>
              <a:ext uri="{FF2B5EF4-FFF2-40B4-BE49-F238E27FC236}">
                <a16:creationId xmlns:a16="http://schemas.microsoft.com/office/drawing/2014/main" id="{FED53A9E-6EEC-2105-AE90-0C40845B4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32086"/>
              </p:ext>
            </p:extLst>
          </p:nvPr>
        </p:nvGraphicFramePr>
        <p:xfrm>
          <a:off x="3186559" y="2251887"/>
          <a:ext cx="8128000" cy="329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025">
                  <a:extLst>
                    <a:ext uri="{9D8B030D-6E8A-4147-A177-3AD203B41FA5}">
                      <a16:colId xmlns:a16="http://schemas.microsoft.com/office/drawing/2014/main" val="2054219976"/>
                    </a:ext>
                  </a:extLst>
                </a:gridCol>
                <a:gridCol w="4089975">
                  <a:extLst>
                    <a:ext uri="{9D8B030D-6E8A-4147-A177-3AD203B41FA5}">
                      <a16:colId xmlns:a16="http://schemas.microsoft.com/office/drawing/2014/main" val="4147302203"/>
                    </a:ext>
                  </a:extLst>
                </a:gridCol>
              </a:tblGrid>
              <a:tr h="417172"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Key Feedback Suggestions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Actions for Improvement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7707248"/>
                  </a:ext>
                </a:extLst>
              </a:tr>
              <a:tr h="719107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873514"/>
                  </a:ext>
                </a:extLst>
              </a:tr>
              <a:tr h="719107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665723"/>
                  </a:ext>
                </a:extLst>
              </a:tr>
              <a:tr h="719107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938066"/>
                  </a:ext>
                </a:extLst>
              </a:tr>
              <a:tr h="719107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068200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EFAF0D7-CC13-0098-9B04-B2F9FF6D49CA}"/>
              </a:ext>
            </a:extLst>
          </p:cNvPr>
          <p:cNvSpPr txBox="1"/>
          <p:nvPr/>
        </p:nvSpPr>
        <p:spPr>
          <a:xfrm>
            <a:off x="347889" y="6102023"/>
            <a:ext cx="222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 Video: Evaluate</a:t>
            </a:r>
            <a:endParaRPr lang="en-AU" sz="1600" dirty="0"/>
          </a:p>
        </p:txBody>
      </p:sp>
      <p:pic>
        <p:nvPicPr>
          <p:cNvPr id="17" name="Picture 16">
            <a:hlinkClick r:id="rId2"/>
            <a:extLst>
              <a:ext uri="{FF2B5EF4-FFF2-40B4-BE49-F238E27FC236}">
                <a16:creationId xmlns:a16="http://schemas.microsoft.com/office/drawing/2014/main" id="{C6A2E551-A428-59A8-6A12-475517EA1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89" y="4841032"/>
            <a:ext cx="2256183" cy="122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0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00F85B93-786F-A641-3254-43253F721C50}"/>
              </a:ext>
            </a:extLst>
          </p:cNvPr>
          <p:cNvSpPr/>
          <p:nvPr/>
        </p:nvSpPr>
        <p:spPr>
          <a:xfrm rot="5400000" flipV="1">
            <a:off x="2912331" y="-2196705"/>
            <a:ext cx="6142382" cy="11967032"/>
          </a:xfrm>
          <a:prstGeom prst="parallelogram">
            <a:avLst>
              <a:gd name="adj" fmla="val 13840"/>
            </a:avLst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6F8B24C7-E40C-6944-49BB-2E588B2F960E}"/>
              </a:ext>
            </a:extLst>
          </p:cNvPr>
          <p:cNvSpPr/>
          <p:nvPr/>
        </p:nvSpPr>
        <p:spPr>
          <a:xfrm rot="5400000" flipV="1">
            <a:off x="-1109753" y="2802725"/>
            <a:ext cx="5157198" cy="2632880"/>
          </a:xfrm>
          <a:prstGeom prst="parallelogram">
            <a:avLst>
              <a:gd name="adj" fmla="val 6290"/>
            </a:avLst>
          </a:prstGeom>
          <a:solidFill>
            <a:srgbClr val="0070C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11858-21D5-53EC-A04A-77B1BEF58EDD}"/>
              </a:ext>
            </a:extLst>
          </p:cNvPr>
          <p:cNvSpPr txBox="1"/>
          <p:nvPr/>
        </p:nvSpPr>
        <p:spPr>
          <a:xfrm>
            <a:off x="318052" y="1938130"/>
            <a:ext cx="225618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b="1" dirty="0"/>
              <a:t>Investigate</a:t>
            </a:r>
          </a:p>
          <a:p>
            <a:endParaRPr lang="en-AU" dirty="0"/>
          </a:p>
          <a:p>
            <a:r>
              <a:rPr lang="en-AU" sz="1400" dirty="0"/>
              <a:t>List all of the possible community connections you could make with your digital product.</a:t>
            </a:r>
          </a:p>
          <a:p>
            <a:endParaRPr lang="en-AU" sz="1400" dirty="0"/>
          </a:p>
          <a:p>
            <a:r>
              <a:rPr lang="en-AU" sz="1400" dirty="0"/>
              <a:t>Your communities may only have some or all of these connections.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0E19C1B-50F1-52EE-6225-194F97EFD798}"/>
              </a:ext>
            </a:extLst>
          </p:cNvPr>
          <p:cNvSpPr/>
          <p:nvPr/>
        </p:nvSpPr>
        <p:spPr>
          <a:xfrm rot="5400000" flipV="1">
            <a:off x="4525126" y="-712794"/>
            <a:ext cx="5665307" cy="8840181"/>
          </a:xfrm>
          <a:prstGeom prst="parallelogram">
            <a:avLst>
              <a:gd name="adj" fmla="val 11801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71F084-A787-FE97-CF83-2CBB709D37A2}"/>
              </a:ext>
            </a:extLst>
          </p:cNvPr>
          <p:cNvGrpSpPr/>
          <p:nvPr/>
        </p:nvGrpSpPr>
        <p:grpSpPr>
          <a:xfrm>
            <a:off x="-1" y="29818"/>
            <a:ext cx="9347706" cy="1381541"/>
            <a:chOff x="-1" y="29818"/>
            <a:chExt cx="9347706" cy="1381541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069BCECE-42E7-F36E-E893-57DA51317FD8}"/>
                </a:ext>
              </a:extLst>
            </p:cNvPr>
            <p:cNvSpPr/>
            <p:nvPr/>
          </p:nvSpPr>
          <p:spPr>
            <a:xfrm rot="5400000" flipV="1">
              <a:off x="3856382" y="-3826565"/>
              <a:ext cx="1381541" cy="9094308"/>
            </a:xfrm>
            <a:prstGeom prst="parallelogram">
              <a:avLst>
                <a:gd name="adj" fmla="val 42540"/>
              </a:avLst>
            </a:prstGeom>
            <a:solidFill>
              <a:schemeClr val="bg1">
                <a:lumMod val="6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0DBF10-9F0C-C7D0-47CC-D3C5E155E646}"/>
                </a:ext>
              </a:extLst>
            </p:cNvPr>
            <p:cNvSpPr txBox="1"/>
            <p:nvPr/>
          </p:nvSpPr>
          <p:spPr>
            <a:xfrm rot="21363510">
              <a:off x="184584" y="515038"/>
              <a:ext cx="9163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solidFill>
                    <a:schemeClr val="bg1"/>
                  </a:solidFill>
                  <a:latin typeface="Future Earth" panose="00000400000000000000" pitchFamily="2" charset="0"/>
                  <a:cs typeface="Aharoni" panose="02010803020104030203" pitchFamily="2" charset="-79"/>
                </a:rPr>
                <a:t>Community connections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1C51C1D-2AA5-493A-964F-7C08A36813DB}"/>
              </a:ext>
            </a:extLst>
          </p:cNvPr>
          <p:cNvSpPr txBox="1"/>
          <p:nvPr/>
        </p:nvSpPr>
        <p:spPr>
          <a:xfrm>
            <a:off x="347889" y="6102023"/>
            <a:ext cx="222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 Video: Investigate</a:t>
            </a:r>
            <a:endParaRPr lang="en-AU" sz="1600" dirty="0"/>
          </a:p>
        </p:txBody>
      </p:sp>
      <p:pic>
        <p:nvPicPr>
          <p:cNvPr id="16" name="Picture 15">
            <a:hlinkClick r:id="rId2"/>
            <a:extLst>
              <a:ext uri="{FF2B5EF4-FFF2-40B4-BE49-F238E27FC236}">
                <a16:creationId xmlns:a16="http://schemas.microsoft.com/office/drawing/2014/main" id="{A1C3B7A7-9D0F-4267-41EC-6C368FEF9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89" y="4841032"/>
            <a:ext cx="2256183" cy="12212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87431BC-D472-1E10-A827-80941DB04B4A}"/>
              </a:ext>
            </a:extLst>
          </p:cNvPr>
          <p:cNvSpPr txBox="1"/>
          <p:nvPr/>
        </p:nvSpPr>
        <p:spPr>
          <a:xfrm rot="21327617">
            <a:off x="3126594" y="1427350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>
                <a:solidFill>
                  <a:schemeClr val="bg1">
                    <a:lumMod val="50000"/>
                  </a:schemeClr>
                </a:solidFill>
                <a:latin typeface="Future Earth" panose="00000400000000000000" pitchFamily="2" charset="0"/>
                <a:cs typeface="Aharoni" panose="02010803020104030203" pitchFamily="2" charset="-79"/>
              </a:rPr>
              <a:t>Community Elements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F84606-9BE0-37E5-C35A-712BE615225A}"/>
              </a:ext>
            </a:extLst>
          </p:cNvPr>
          <p:cNvGrpSpPr/>
          <p:nvPr/>
        </p:nvGrpSpPr>
        <p:grpSpPr>
          <a:xfrm>
            <a:off x="3121542" y="1570383"/>
            <a:ext cx="8388788" cy="4760845"/>
            <a:chOff x="3121542" y="1570383"/>
            <a:chExt cx="8388788" cy="4760845"/>
          </a:xfrm>
        </p:grpSpPr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84AD59A3-0098-4A86-ED88-C280A87A6710}"/>
                </a:ext>
              </a:extLst>
            </p:cNvPr>
            <p:cNvSpPr/>
            <p:nvPr/>
          </p:nvSpPr>
          <p:spPr>
            <a:xfrm rot="5400000" flipV="1">
              <a:off x="4030647" y="1029026"/>
              <a:ext cx="2276061" cy="4094269"/>
            </a:xfrm>
            <a:prstGeom prst="parallelogram">
              <a:avLst>
                <a:gd name="adj" fmla="val 1477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3DAD5C39-1744-FB16-3081-DB8FEE35661C}"/>
                </a:ext>
              </a:extLst>
            </p:cNvPr>
            <p:cNvSpPr/>
            <p:nvPr/>
          </p:nvSpPr>
          <p:spPr>
            <a:xfrm rot="5400000" flipV="1">
              <a:off x="8325165" y="661279"/>
              <a:ext cx="2276061" cy="4094269"/>
            </a:xfrm>
            <a:prstGeom prst="parallelogram">
              <a:avLst>
                <a:gd name="adj" fmla="val 1477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A68C3D9D-5F42-3F84-138A-F03EF589073C}"/>
                </a:ext>
              </a:extLst>
            </p:cNvPr>
            <p:cNvSpPr/>
            <p:nvPr/>
          </p:nvSpPr>
          <p:spPr>
            <a:xfrm rot="5400000" flipV="1">
              <a:off x="4030646" y="3146063"/>
              <a:ext cx="2276061" cy="4094269"/>
            </a:xfrm>
            <a:prstGeom prst="parallelogram">
              <a:avLst>
                <a:gd name="adj" fmla="val 1477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0B1C406E-2BFD-236A-B4A9-69D45859D45F}"/>
                </a:ext>
              </a:extLst>
            </p:cNvPr>
            <p:cNvSpPr/>
            <p:nvPr/>
          </p:nvSpPr>
          <p:spPr>
            <a:xfrm rot="5400000" flipV="1">
              <a:off x="8325164" y="2778316"/>
              <a:ext cx="2276061" cy="4094269"/>
            </a:xfrm>
            <a:prstGeom prst="parallelogram">
              <a:avLst>
                <a:gd name="adj" fmla="val 1477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D9A18144-4BE5-59D8-0455-44765FD78DA8}"/>
                </a:ext>
              </a:extLst>
            </p:cNvPr>
            <p:cNvSpPr/>
            <p:nvPr/>
          </p:nvSpPr>
          <p:spPr>
            <a:xfrm rot="1965889" flipH="1" flipV="1">
              <a:off x="5558530" y="2627854"/>
              <a:ext cx="3506668" cy="2695601"/>
            </a:xfrm>
            <a:prstGeom prst="parallelogram">
              <a:avLst>
                <a:gd name="adj" fmla="val 33016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A77A3972-361D-B428-DC72-36BB23B6F05B}"/>
                </a:ext>
              </a:extLst>
            </p:cNvPr>
            <p:cNvSpPr/>
            <p:nvPr/>
          </p:nvSpPr>
          <p:spPr>
            <a:xfrm rot="1965889" flipH="1" flipV="1">
              <a:off x="5847315" y="2849016"/>
              <a:ext cx="2940554" cy="2280407"/>
            </a:xfrm>
            <a:prstGeom prst="parallelogram">
              <a:avLst>
                <a:gd name="adj" fmla="val 3301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BBF27EB-53F9-304C-F32E-B311FD99761F}"/>
              </a:ext>
            </a:extLst>
          </p:cNvPr>
          <p:cNvSpPr txBox="1"/>
          <p:nvPr/>
        </p:nvSpPr>
        <p:spPr>
          <a:xfrm rot="21376031">
            <a:off x="6856535" y="2921659"/>
            <a:ext cx="9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200" dirty="0"/>
              <a:t>Indigenous</a:t>
            </a:r>
          </a:p>
          <a:p>
            <a:pPr algn="ctr"/>
            <a:r>
              <a:rPr lang="en-AU" sz="1200" dirty="0"/>
              <a:t>Connections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13D74C-E5E2-4462-2AAE-A903B3E20556}"/>
              </a:ext>
            </a:extLst>
          </p:cNvPr>
          <p:cNvSpPr txBox="1"/>
          <p:nvPr/>
        </p:nvSpPr>
        <p:spPr>
          <a:xfrm rot="21371640">
            <a:off x="4335101" y="2200767"/>
            <a:ext cx="1358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Social Connections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FBFCA1-C43B-C3A5-38AC-B0E64BC9F544}"/>
              </a:ext>
            </a:extLst>
          </p:cNvPr>
          <p:cNvSpPr txBox="1"/>
          <p:nvPr/>
        </p:nvSpPr>
        <p:spPr>
          <a:xfrm rot="21310740">
            <a:off x="8784189" y="1802013"/>
            <a:ext cx="1852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Geographical Connections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9843E2-89D0-46DF-D20D-38E2BB6E9883}"/>
              </a:ext>
            </a:extLst>
          </p:cNvPr>
          <p:cNvSpPr txBox="1"/>
          <p:nvPr/>
        </p:nvSpPr>
        <p:spPr>
          <a:xfrm rot="21371640">
            <a:off x="4207389" y="5821213"/>
            <a:ext cx="1483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Cultural Connections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2BCCF0-573D-6B31-C555-06336A41667A}"/>
              </a:ext>
            </a:extLst>
          </p:cNvPr>
          <p:cNvSpPr txBox="1"/>
          <p:nvPr/>
        </p:nvSpPr>
        <p:spPr>
          <a:xfrm rot="21310740">
            <a:off x="8855313" y="5422459"/>
            <a:ext cx="1579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Historical Connections</a:t>
            </a:r>
          </a:p>
        </p:txBody>
      </p:sp>
    </p:spTree>
    <p:extLst>
      <p:ext uri="{BB962C8B-B14F-4D97-AF65-F5344CB8AC3E}">
        <p14:creationId xmlns:p14="http://schemas.microsoft.com/office/powerpoint/2010/main" val="3646089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00F85B93-786F-A641-3254-43253F721C50}"/>
              </a:ext>
            </a:extLst>
          </p:cNvPr>
          <p:cNvSpPr/>
          <p:nvPr/>
        </p:nvSpPr>
        <p:spPr>
          <a:xfrm rot="5400000" flipV="1">
            <a:off x="2912331" y="-2196705"/>
            <a:ext cx="6142382" cy="11967032"/>
          </a:xfrm>
          <a:prstGeom prst="parallelogram">
            <a:avLst>
              <a:gd name="adj" fmla="val 13840"/>
            </a:avLst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6F8B24C7-E40C-6944-49BB-2E588B2F960E}"/>
              </a:ext>
            </a:extLst>
          </p:cNvPr>
          <p:cNvSpPr/>
          <p:nvPr/>
        </p:nvSpPr>
        <p:spPr>
          <a:xfrm rot="5400000" flipV="1">
            <a:off x="-1109753" y="2802725"/>
            <a:ext cx="5157198" cy="2632880"/>
          </a:xfrm>
          <a:prstGeom prst="parallelogram">
            <a:avLst>
              <a:gd name="adj" fmla="val 6290"/>
            </a:avLst>
          </a:prstGeom>
          <a:solidFill>
            <a:srgbClr val="0070C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11858-21D5-53EC-A04A-77B1BEF58EDD}"/>
              </a:ext>
            </a:extLst>
          </p:cNvPr>
          <p:cNvSpPr txBox="1"/>
          <p:nvPr/>
        </p:nvSpPr>
        <p:spPr>
          <a:xfrm>
            <a:off x="318052" y="1938130"/>
            <a:ext cx="225618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b="1" dirty="0"/>
              <a:t>Investigate</a:t>
            </a:r>
          </a:p>
          <a:p>
            <a:endParaRPr lang="en-AU" dirty="0"/>
          </a:p>
          <a:p>
            <a:r>
              <a:rPr lang="en-AU" sz="1600" dirty="0"/>
              <a:t>Every community in Australia should connect to Indigenous culture and First Nations people.</a:t>
            </a:r>
          </a:p>
          <a:p>
            <a:r>
              <a:rPr lang="en-AU" sz="1600" dirty="0"/>
              <a:t> </a:t>
            </a:r>
          </a:p>
          <a:p>
            <a:r>
              <a:rPr lang="en-AU" sz="1600" dirty="0"/>
              <a:t>Here is some advice for design professionals that may be helpful.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0E19C1B-50F1-52EE-6225-194F97EFD798}"/>
              </a:ext>
            </a:extLst>
          </p:cNvPr>
          <p:cNvSpPr/>
          <p:nvPr/>
        </p:nvSpPr>
        <p:spPr>
          <a:xfrm rot="5400000" flipV="1">
            <a:off x="4525126" y="-712794"/>
            <a:ext cx="5665307" cy="8840181"/>
          </a:xfrm>
          <a:prstGeom prst="parallelogram">
            <a:avLst>
              <a:gd name="adj" fmla="val 11801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71F084-A787-FE97-CF83-2CBB709D37A2}"/>
              </a:ext>
            </a:extLst>
          </p:cNvPr>
          <p:cNvGrpSpPr/>
          <p:nvPr/>
        </p:nvGrpSpPr>
        <p:grpSpPr>
          <a:xfrm>
            <a:off x="-1" y="29818"/>
            <a:ext cx="9347706" cy="1381541"/>
            <a:chOff x="-1" y="29818"/>
            <a:chExt cx="9347706" cy="1381541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069BCECE-42E7-F36E-E893-57DA51317FD8}"/>
                </a:ext>
              </a:extLst>
            </p:cNvPr>
            <p:cNvSpPr/>
            <p:nvPr/>
          </p:nvSpPr>
          <p:spPr>
            <a:xfrm rot="5400000" flipV="1">
              <a:off x="3856382" y="-3826565"/>
              <a:ext cx="1381541" cy="9094308"/>
            </a:xfrm>
            <a:prstGeom prst="parallelogram">
              <a:avLst>
                <a:gd name="adj" fmla="val 42540"/>
              </a:avLst>
            </a:prstGeom>
            <a:solidFill>
              <a:schemeClr val="bg1">
                <a:lumMod val="6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0DBF10-9F0C-C7D0-47CC-D3C5E155E646}"/>
                </a:ext>
              </a:extLst>
            </p:cNvPr>
            <p:cNvSpPr txBox="1"/>
            <p:nvPr/>
          </p:nvSpPr>
          <p:spPr>
            <a:xfrm rot="21363510">
              <a:off x="184584" y="515038"/>
              <a:ext cx="9163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solidFill>
                    <a:schemeClr val="bg1"/>
                  </a:solidFill>
                  <a:latin typeface="Future Earth" panose="00000400000000000000" pitchFamily="2" charset="0"/>
                  <a:cs typeface="Aharoni" panose="02010803020104030203" pitchFamily="2" charset="-79"/>
                </a:rPr>
                <a:t>Community connections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87431BC-D472-1E10-A827-80941DB04B4A}"/>
              </a:ext>
            </a:extLst>
          </p:cNvPr>
          <p:cNvSpPr txBox="1"/>
          <p:nvPr/>
        </p:nvSpPr>
        <p:spPr>
          <a:xfrm rot="21327617">
            <a:off x="3122305" y="1349939"/>
            <a:ext cx="8831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chemeClr val="bg1">
                    <a:lumMod val="50000"/>
                  </a:schemeClr>
                </a:solidFill>
                <a:latin typeface="Future Earth" panose="00000400000000000000" pitchFamily="2" charset="0"/>
              </a:rPr>
              <a:t>Australian Indigenous Design Charter</a:t>
            </a:r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F129EC47-6353-D0FD-7BA6-CF8F6FA4A1E6}"/>
              </a:ext>
            </a:extLst>
          </p:cNvPr>
          <p:cNvSpPr/>
          <p:nvPr/>
        </p:nvSpPr>
        <p:spPr>
          <a:xfrm rot="5400000" flipV="1">
            <a:off x="7429813" y="1750602"/>
            <a:ext cx="4460047" cy="4005468"/>
          </a:xfrm>
          <a:prstGeom prst="parallelogram">
            <a:avLst>
              <a:gd name="adj" fmla="val 8575"/>
            </a:avLst>
          </a:prstGeom>
          <a:solidFill>
            <a:schemeClr val="bg1">
              <a:alpha val="5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16D61C-D150-AA9B-7E4D-B097BDDC8FC3}"/>
              </a:ext>
            </a:extLst>
          </p:cNvPr>
          <p:cNvSpPr txBox="1"/>
          <p:nvPr/>
        </p:nvSpPr>
        <p:spPr>
          <a:xfrm>
            <a:off x="7756765" y="1691716"/>
            <a:ext cx="3821615" cy="4009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AU" sz="1000" b="1" dirty="0"/>
              <a:t>AIDC:CD </a:t>
            </a:r>
            <a:endParaRPr lang="en-AU" sz="1000" b="1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AU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Indigenous led. Ensure Indigenous representation creation in design practice is Indigenous led. </a:t>
            </a:r>
            <a:endParaRPr lang="en-A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AU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Self-determined. Respect for the rights of Indigenous peoples to oversee representation creation of their culture in design practice. </a:t>
            </a:r>
            <a:endParaRPr lang="en-A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AU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Community specific. Ensure respect for the diversity of Aboriginal and Torres Strait Islander culture by following community specific cultural protocols. </a:t>
            </a:r>
            <a:endParaRPr lang="en-A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AU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Deep listening. Ensure respectful, culturally specific, personal engagement </a:t>
            </a:r>
            <a:r>
              <a:rPr lang="en-AU" sz="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behaviors</a:t>
            </a:r>
            <a:r>
              <a:rPr lang="en-AU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effective communication and courteous interaction are practiced. </a:t>
            </a:r>
            <a:endParaRPr lang="en-A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AU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Impact of design. Always consider the reception and implications of all designs so that they are respectful to Indigenous culture. </a:t>
            </a:r>
            <a:endParaRPr lang="en-A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AU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 Indigenous knowledge. Respectfully ask the client if there is an aspect to the project, in relation to any design brief, that may be improved with Indigenous knowledge.  </a:t>
            </a:r>
            <a:endParaRPr lang="en-A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AU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7) Shared knowledge (collaboration, co-creation, procurement). Develop and implement respectful methods for all levels of engagement and sharing of Indigenous knowledge (collaboration, co-creation, procurement). </a:t>
            </a:r>
            <a:endParaRPr lang="en-A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AU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8) Legal and moral. Demonstrate respect and honour cultural ownership and intellectual property rights, including moral rights, and obtain appropriate permissions where required.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9) Reconciliation Action Plan (RAP). Develop a RAP incorporating the AIDC:CD.</a:t>
            </a:r>
            <a:endParaRPr lang="en-A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AU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10) Charter implementation. Ensure the implementation of the AIDC:CD to safeguard Indigenous design integrity</a:t>
            </a:r>
            <a:endParaRPr lang="en-A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5F9591-5905-7F04-A5D9-9521AF8171C0}"/>
              </a:ext>
            </a:extLst>
          </p:cNvPr>
          <p:cNvSpPr txBox="1"/>
          <p:nvPr/>
        </p:nvSpPr>
        <p:spPr>
          <a:xfrm>
            <a:off x="3192660" y="2313616"/>
            <a:ext cx="43285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200" dirty="0"/>
              <a:t>The Australian Indigenous Design Charter: Communication Design (AIDC:CD) was created to guide governments, professional design associations, professional design practitioners and buyers of indigenous design.</a:t>
            </a:r>
          </a:p>
          <a:p>
            <a:endParaRPr lang="en-AU" sz="1200" dirty="0"/>
          </a:p>
          <a:p>
            <a:r>
              <a:rPr lang="en-US" sz="1200" dirty="0"/>
              <a:t>When working on projects involving the representation of Aboriginal and Torres Strait Islander culture communication, designers are expected to adhere to the following ten points.</a:t>
            </a:r>
            <a:endParaRPr lang="en-AU" sz="1200" dirty="0"/>
          </a:p>
        </p:txBody>
      </p: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663EE478-4CF6-029F-C153-A99E925834A0}"/>
              </a:ext>
            </a:extLst>
          </p:cNvPr>
          <p:cNvSpPr/>
          <p:nvPr/>
        </p:nvSpPr>
        <p:spPr>
          <a:xfrm rot="5400000" flipV="1">
            <a:off x="4185713" y="3145836"/>
            <a:ext cx="2260979" cy="4328504"/>
          </a:xfrm>
          <a:prstGeom prst="parallelogram">
            <a:avLst>
              <a:gd name="adj" fmla="val 18572"/>
            </a:avLst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FA8A31-87AB-619A-E565-890BDD020235}"/>
              </a:ext>
            </a:extLst>
          </p:cNvPr>
          <p:cNvSpPr txBox="1"/>
          <p:nvPr/>
        </p:nvSpPr>
        <p:spPr>
          <a:xfrm>
            <a:off x="3376463" y="4702953"/>
            <a:ext cx="41910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Discuss how the AIDC:CD guidelines could be addressed in your community design project.</a:t>
            </a:r>
          </a:p>
          <a:p>
            <a:endParaRPr lang="en-AU" sz="1600" dirty="0">
              <a:solidFill>
                <a:schemeClr val="bg1"/>
              </a:solidFill>
            </a:endParaRPr>
          </a:p>
          <a:p>
            <a:r>
              <a:rPr lang="en-AU" sz="1600" dirty="0">
                <a:solidFill>
                  <a:schemeClr val="bg1"/>
                </a:solidFill>
              </a:rPr>
              <a:t>What is the difference between appreciation and appropriation?</a:t>
            </a:r>
          </a:p>
        </p:txBody>
      </p:sp>
      <p:pic>
        <p:nvPicPr>
          <p:cNvPr id="2050" name="Picture 2" descr="The Aboriginal flag | AIATSIS">
            <a:hlinkClick r:id="rId2"/>
            <a:extLst>
              <a:ext uri="{FF2B5EF4-FFF2-40B4-BE49-F238E27FC236}">
                <a16:creationId xmlns:a16="http://schemas.microsoft.com/office/drawing/2014/main" id="{50A2F830-47F9-F837-8B3C-D85813941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6775" y="5031476"/>
            <a:ext cx="1151853" cy="75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orres Strait Islander Flag - Wikipedia">
            <a:hlinkClick r:id="rId2"/>
            <a:extLst>
              <a:ext uri="{FF2B5EF4-FFF2-40B4-BE49-F238E27FC236}">
                <a16:creationId xmlns:a16="http://schemas.microsoft.com/office/drawing/2014/main" id="{EFC2BE76-41BC-4571-A7B3-6204F1E7C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825" y="5031476"/>
            <a:ext cx="1125330" cy="75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DAA919F-A148-D242-9CCE-2BED68F0895B}"/>
              </a:ext>
            </a:extLst>
          </p:cNvPr>
          <p:cNvSpPr txBox="1"/>
          <p:nvPr/>
        </p:nvSpPr>
        <p:spPr>
          <a:xfrm>
            <a:off x="207955" y="5910902"/>
            <a:ext cx="25773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AUSTRALIAN INDIGENOUS</a:t>
            </a:r>
          </a:p>
          <a:p>
            <a:pPr algn="ctr"/>
            <a:r>
              <a:rPr lang="en-AU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 CHARTER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446443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00F85B93-786F-A641-3254-43253F721C50}"/>
              </a:ext>
            </a:extLst>
          </p:cNvPr>
          <p:cNvSpPr/>
          <p:nvPr/>
        </p:nvSpPr>
        <p:spPr>
          <a:xfrm rot="5400000" flipV="1">
            <a:off x="2912331" y="-2196705"/>
            <a:ext cx="6142382" cy="11967032"/>
          </a:xfrm>
          <a:prstGeom prst="parallelogram">
            <a:avLst>
              <a:gd name="adj" fmla="val 13840"/>
            </a:avLst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6F8B24C7-E40C-6944-49BB-2E588B2F960E}"/>
              </a:ext>
            </a:extLst>
          </p:cNvPr>
          <p:cNvSpPr/>
          <p:nvPr/>
        </p:nvSpPr>
        <p:spPr>
          <a:xfrm rot="5400000" flipV="1">
            <a:off x="-1109753" y="2802725"/>
            <a:ext cx="5157198" cy="2632880"/>
          </a:xfrm>
          <a:prstGeom prst="parallelogram">
            <a:avLst>
              <a:gd name="adj" fmla="val 6290"/>
            </a:avLst>
          </a:prstGeom>
          <a:solidFill>
            <a:srgbClr val="0070C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11858-21D5-53EC-A04A-77B1BEF58EDD}"/>
              </a:ext>
            </a:extLst>
          </p:cNvPr>
          <p:cNvSpPr txBox="1"/>
          <p:nvPr/>
        </p:nvSpPr>
        <p:spPr>
          <a:xfrm>
            <a:off x="318052" y="1938130"/>
            <a:ext cx="22561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b="1" dirty="0"/>
              <a:t>Investigate</a:t>
            </a:r>
          </a:p>
          <a:p>
            <a:endParaRPr lang="en-AU" dirty="0"/>
          </a:p>
          <a:p>
            <a:r>
              <a:rPr lang="en-AU" dirty="0"/>
              <a:t>What connections can you make to Indigenous culture and First Nations people in your communities?</a:t>
            </a:r>
          </a:p>
          <a:p>
            <a:endParaRPr lang="en-AU" dirty="0"/>
          </a:p>
          <a:p>
            <a:r>
              <a:rPr lang="en-AU" dirty="0"/>
              <a:t>How will you include Indigenous people in this process?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0E19C1B-50F1-52EE-6225-194F97EFD798}"/>
              </a:ext>
            </a:extLst>
          </p:cNvPr>
          <p:cNvSpPr/>
          <p:nvPr/>
        </p:nvSpPr>
        <p:spPr>
          <a:xfrm rot="5400000" flipV="1">
            <a:off x="4525126" y="-712794"/>
            <a:ext cx="5665307" cy="8840181"/>
          </a:xfrm>
          <a:prstGeom prst="parallelogram">
            <a:avLst>
              <a:gd name="adj" fmla="val 11801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71F084-A787-FE97-CF83-2CBB709D37A2}"/>
              </a:ext>
            </a:extLst>
          </p:cNvPr>
          <p:cNvGrpSpPr/>
          <p:nvPr/>
        </p:nvGrpSpPr>
        <p:grpSpPr>
          <a:xfrm>
            <a:off x="-1" y="29818"/>
            <a:ext cx="9347706" cy="1381541"/>
            <a:chOff x="-1" y="29818"/>
            <a:chExt cx="9347706" cy="1381541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069BCECE-42E7-F36E-E893-57DA51317FD8}"/>
                </a:ext>
              </a:extLst>
            </p:cNvPr>
            <p:cNvSpPr/>
            <p:nvPr/>
          </p:nvSpPr>
          <p:spPr>
            <a:xfrm rot="5400000" flipV="1">
              <a:off x="3856382" y="-3826565"/>
              <a:ext cx="1381541" cy="9094308"/>
            </a:xfrm>
            <a:prstGeom prst="parallelogram">
              <a:avLst>
                <a:gd name="adj" fmla="val 42540"/>
              </a:avLst>
            </a:prstGeom>
            <a:solidFill>
              <a:schemeClr val="bg1">
                <a:lumMod val="6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0DBF10-9F0C-C7D0-47CC-D3C5E155E646}"/>
                </a:ext>
              </a:extLst>
            </p:cNvPr>
            <p:cNvSpPr txBox="1"/>
            <p:nvPr/>
          </p:nvSpPr>
          <p:spPr>
            <a:xfrm rot="21363510">
              <a:off x="184584" y="515038"/>
              <a:ext cx="9163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solidFill>
                    <a:schemeClr val="bg1"/>
                  </a:solidFill>
                  <a:latin typeface="Future Earth" panose="00000400000000000000" pitchFamily="2" charset="0"/>
                  <a:cs typeface="Aharoni" panose="02010803020104030203" pitchFamily="2" charset="-79"/>
                </a:rPr>
                <a:t>Community connections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87431BC-D472-1E10-A827-80941DB04B4A}"/>
              </a:ext>
            </a:extLst>
          </p:cNvPr>
          <p:cNvSpPr txBox="1"/>
          <p:nvPr/>
        </p:nvSpPr>
        <p:spPr>
          <a:xfrm rot="21327617">
            <a:off x="3125419" y="1397737"/>
            <a:ext cx="6845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Future Earth" panose="00000400000000000000" pitchFamily="2" charset="0"/>
              </a:rPr>
              <a:t>Indigenous Connections</a:t>
            </a:r>
          </a:p>
        </p:txBody>
      </p:sp>
      <p:pic>
        <p:nvPicPr>
          <p:cNvPr id="20" name="Picture 2" descr="The Aboriginal flag | AIATSIS">
            <a:hlinkClick r:id="rId2"/>
            <a:extLst>
              <a:ext uri="{FF2B5EF4-FFF2-40B4-BE49-F238E27FC236}">
                <a16:creationId xmlns:a16="http://schemas.microsoft.com/office/drawing/2014/main" id="{3557F93A-8217-FD0C-D5E7-AD0EA1FCF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241" y="5511603"/>
            <a:ext cx="1098730" cy="71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Torres Strait Islander Flag - Wikipedia">
            <a:hlinkClick r:id="rId2"/>
            <a:extLst>
              <a:ext uri="{FF2B5EF4-FFF2-40B4-BE49-F238E27FC236}">
                <a16:creationId xmlns:a16="http://schemas.microsoft.com/office/drawing/2014/main" id="{E549351C-D592-28D5-539C-81D4EB28D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805" y="5511603"/>
            <a:ext cx="1073430" cy="71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Parallelogram 21">
            <a:extLst>
              <a:ext uri="{FF2B5EF4-FFF2-40B4-BE49-F238E27FC236}">
                <a16:creationId xmlns:a16="http://schemas.microsoft.com/office/drawing/2014/main" id="{420FEBAB-69D4-FE39-64A1-AD2CBE38932F}"/>
              </a:ext>
            </a:extLst>
          </p:cNvPr>
          <p:cNvSpPr/>
          <p:nvPr/>
        </p:nvSpPr>
        <p:spPr>
          <a:xfrm rot="5400000" flipV="1">
            <a:off x="8322478" y="2582950"/>
            <a:ext cx="4460047" cy="2126682"/>
          </a:xfrm>
          <a:prstGeom prst="parallelogram">
            <a:avLst>
              <a:gd name="adj" fmla="val 9520"/>
            </a:avLst>
          </a:prstGeom>
          <a:solidFill>
            <a:schemeClr val="bg1">
              <a:alpha val="5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1920A6-4664-2BF4-9B78-C5EA32A06FA7}"/>
              </a:ext>
            </a:extLst>
          </p:cNvPr>
          <p:cNvSpPr txBox="1"/>
          <p:nvPr/>
        </p:nvSpPr>
        <p:spPr>
          <a:xfrm>
            <a:off x="9589370" y="1690396"/>
            <a:ext cx="1875800" cy="3897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200" b="1" dirty="0"/>
              <a:t>Helpful Connections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100" dirty="0"/>
              <a:t>Local Indigenous people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100" dirty="0"/>
              <a:t>Local Indigenous organisations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100" dirty="0">
                <a:hlinkClick r:id="rId5"/>
              </a:rPr>
              <a:t>Koorie Engagement Support </a:t>
            </a:r>
            <a:r>
              <a:rPr lang="fr-FR" sz="1100" dirty="0" err="1">
                <a:hlinkClick r:id="rId5"/>
              </a:rPr>
              <a:t>Officer</a:t>
            </a:r>
            <a:r>
              <a:rPr lang="fr-FR" sz="1100" dirty="0">
                <a:hlinkClick r:id="rId5"/>
              </a:rPr>
              <a:t> (</a:t>
            </a:r>
            <a:r>
              <a:rPr lang="fr-FR" sz="1100" dirty="0" err="1">
                <a:hlinkClick r:id="rId5"/>
              </a:rPr>
              <a:t>KESOs</a:t>
            </a:r>
            <a:r>
              <a:rPr lang="fr-FR" sz="1100" dirty="0">
                <a:hlinkClick r:id="rId5"/>
              </a:rPr>
              <a:t>)</a:t>
            </a:r>
            <a:endParaRPr lang="fr-FR" sz="1100" dirty="0"/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n-NO" sz="1100" dirty="0">
                <a:hlinkClick r:id="rId6" tooltip="https://museumsvictoria.com.au/bunjilaka/"/>
              </a:rPr>
              <a:t>Bunjilaka Cultural Centre at Melbourne Museum </a:t>
            </a:r>
            <a:endParaRPr lang="nn-NO" sz="1100" dirty="0"/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n-NO" sz="1100" dirty="0">
                <a:hlinkClick r:id="rId7"/>
              </a:rPr>
              <a:t>First Peoples – State Relations</a:t>
            </a:r>
            <a:endParaRPr lang="nn-NO" sz="1100" dirty="0"/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100" dirty="0">
                <a:hlinkClick r:id="rId8"/>
              </a:rPr>
              <a:t>Victorian Aboriginal Corporation for Languages</a:t>
            </a:r>
            <a:endParaRPr lang="en-AU" sz="1100" dirty="0"/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hlinkClick r:id="rId9"/>
              </a:rPr>
              <a:t>Department of Education and Training </a:t>
            </a:r>
            <a:endParaRPr lang="en-AU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0BB520-E72E-32BF-F839-E84832AE2863}"/>
              </a:ext>
            </a:extLst>
          </p:cNvPr>
          <p:cNvSpPr txBox="1"/>
          <p:nvPr/>
        </p:nvSpPr>
        <p:spPr>
          <a:xfrm>
            <a:off x="7217924" y="6391278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100" dirty="0"/>
              <a:t>https://indigenousdesigncharter.com.au/australian-indigenous-design-charter/</a:t>
            </a:r>
          </a:p>
        </p:txBody>
      </p:sp>
    </p:spTree>
    <p:extLst>
      <p:ext uri="{BB962C8B-B14F-4D97-AF65-F5344CB8AC3E}">
        <p14:creationId xmlns:p14="http://schemas.microsoft.com/office/powerpoint/2010/main" val="3482508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00F85B93-786F-A641-3254-43253F721C50}"/>
              </a:ext>
            </a:extLst>
          </p:cNvPr>
          <p:cNvSpPr/>
          <p:nvPr/>
        </p:nvSpPr>
        <p:spPr>
          <a:xfrm rot="5400000" flipV="1">
            <a:off x="2912331" y="-2196705"/>
            <a:ext cx="6142382" cy="11967032"/>
          </a:xfrm>
          <a:prstGeom prst="parallelogram">
            <a:avLst>
              <a:gd name="adj" fmla="val 13840"/>
            </a:avLst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6F8B24C7-E40C-6944-49BB-2E588B2F960E}"/>
              </a:ext>
            </a:extLst>
          </p:cNvPr>
          <p:cNvSpPr/>
          <p:nvPr/>
        </p:nvSpPr>
        <p:spPr>
          <a:xfrm rot="5400000" flipV="1">
            <a:off x="-1109753" y="2802725"/>
            <a:ext cx="5157198" cy="2632880"/>
          </a:xfrm>
          <a:prstGeom prst="parallelogram">
            <a:avLst>
              <a:gd name="adj" fmla="val 6290"/>
            </a:avLst>
          </a:prstGeom>
          <a:solidFill>
            <a:srgbClr val="0070C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11858-21D5-53EC-A04A-77B1BEF58EDD}"/>
              </a:ext>
            </a:extLst>
          </p:cNvPr>
          <p:cNvSpPr txBox="1"/>
          <p:nvPr/>
        </p:nvSpPr>
        <p:spPr>
          <a:xfrm>
            <a:off x="318052" y="1938130"/>
            <a:ext cx="22561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b="1" dirty="0"/>
              <a:t>Investigate</a:t>
            </a:r>
          </a:p>
          <a:p>
            <a:endParaRPr lang="en-AU" dirty="0"/>
          </a:p>
          <a:p>
            <a:r>
              <a:rPr lang="en-AU" dirty="0"/>
              <a:t>What are the social groups and organisations in your communities?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0E19C1B-50F1-52EE-6225-194F97EFD798}"/>
              </a:ext>
            </a:extLst>
          </p:cNvPr>
          <p:cNvSpPr/>
          <p:nvPr/>
        </p:nvSpPr>
        <p:spPr>
          <a:xfrm rot="5400000" flipV="1">
            <a:off x="4525126" y="-712794"/>
            <a:ext cx="5665307" cy="8840181"/>
          </a:xfrm>
          <a:prstGeom prst="parallelogram">
            <a:avLst>
              <a:gd name="adj" fmla="val 11801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71F084-A787-FE97-CF83-2CBB709D37A2}"/>
              </a:ext>
            </a:extLst>
          </p:cNvPr>
          <p:cNvGrpSpPr/>
          <p:nvPr/>
        </p:nvGrpSpPr>
        <p:grpSpPr>
          <a:xfrm>
            <a:off x="-1" y="29818"/>
            <a:ext cx="9347706" cy="1381541"/>
            <a:chOff x="-1" y="29818"/>
            <a:chExt cx="9347706" cy="1381541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069BCECE-42E7-F36E-E893-57DA51317FD8}"/>
                </a:ext>
              </a:extLst>
            </p:cNvPr>
            <p:cNvSpPr/>
            <p:nvPr/>
          </p:nvSpPr>
          <p:spPr>
            <a:xfrm rot="5400000" flipV="1">
              <a:off x="3856382" y="-3826565"/>
              <a:ext cx="1381541" cy="9094308"/>
            </a:xfrm>
            <a:prstGeom prst="parallelogram">
              <a:avLst>
                <a:gd name="adj" fmla="val 42540"/>
              </a:avLst>
            </a:prstGeom>
            <a:solidFill>
              <a:schemeClr val="bg1">
                <a:lumMod val="6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0DBF10-9F0C-C7D0-47CC-D3C5E155E646}"/>
                </a:ext>
              </a:extLst>
            </p:cNvPr>
            <p:cNvSpPr txBox="1"/>
            <p:nvPr/>
          </p:nvSpPr>
          <p:spPr>
            <a:xfrm rot="21363510">
              <a:off x="184584" y="515038"/>
              <a:ext cx="9163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solidFill>
                    <a:schemeClr val="bg1"/>
                  </a:solidFill>
                  <a:latin typeface="Future Earth" panose="00000400000000000000" pitchFamily="2" charset="0"/>
                  <a:cs typeface="Aharoni" panose="02010803020104030203" pitchFamily="2" charset="-79"/>
                </a:rPr>
                <a:t>Community connections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87431BC-D472-1E10-A827-80941DB04B4A}"/>
              </a:ext>
            </a:extLst>
          </p:cNvPr>
          <p:cNvSpPr txBox="1"/>
          <p:nvPr/>
        </p:nvSpPr>
        <p:spPr>
          <a:xfrm rot="21327617">
            <a:off x="3126594" y="1427350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>
                <a:solidFill>
                  <a:schemeClr val="bg1">
                    <a:lumMod val="50000"/>
                  </a:schemeClr>
                </a:solidFill>
                <a:latin typeface="Future Earth" panose="00000400000000000000" pitchFamily="2" charset="0"/>
              </a:rPr>
              <a:t>Social Connections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F40A00-8C86-332C-4419-725CA86052A7}"/>
              </a:ext>
            </a:extLst>
          </p:cNvPr>
          <p:cNvSpPr txBox="1"/>
          <p:nvPr/>
        </p:nvSpPr>
        <p:spPr>
          <a:xfrm>
            <a:off x="347889" y="6102023"/>
            <a:ext cx="222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 Video: Investigate</a:t>
            </a:r>
            <a:endParaRPr lang="en-AU" sz="1600" dirty="0"/>
          </a:p>
        </p:txBody>
      </p:sp>
      <p:pic>
        <p:nvPicPr>
          <p:cNvPr id="16" name="Picture 15">
            <a:hlinkClick r:id="rId2"/>
            <a:extLst>
              <a:ext uri="{FF2B5EF4-FFF2-40B4-BE49-F238E27FC236}">
                <a16:creationId xmlns:a16="http://schemas.microsoft.com/office/drawing/2014/main" id="{4F0922CF-03B1-1F59-42F5-FE630D915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89" y="4841032"/>
            <a:ext cx="2256183" cy="122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54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00F85B93-786F-A641-3254-43253F721C50}"/>
              </a:ext>
            </a:extLst>
          </p:cNvPr>
          <p:cNvSpPr/>
          <p:nvPr/>
        </p:nvSpPr>
        <p:spPr>
          <a:xfrm rot="5400000" flipV="1">
            <a:off x="2912331" y="-2196705"/>
            <a:ext cx="6142382" cy="11967032"/>
          </a:xfrm>
          <a:prstGeom prst="parallelogram">
            <a:avLst>
              <a:gd name="adj" fmla="val 13840"/>
            </a:avLst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6F8B24C7-E40C-6944-49BB-2E588B2F960E}"/>
              </a:ext>
            </a:extLst>
          </p:cNvPr>
          <p:cNvSpPr/>
          <p:nvPr/>
        </p:nvSpPr>
        <p:spPr>
          <a:xfrm rot="5400000" flipV="1">
            <a:off x="-1109753" y="2802725"/>
            <a:ext cx="5157198" cy="2632880"/>
          </a:xfrm>
          <a:prstGeom prst="parallelogram">
            <a:avLst>
              <a:gd name="adj" fmla="val 6290"/>
            </a:avLst>
          </a:prstGeom>
          <a:solidFill>
            <a:srgbClr val="0070C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11858-21D5-53EC-A04A-77B1BEF58EDD}"/>
              </a:ext>
            </a:extLst>
          </p:cNvPr>
          <p:cNvSpPr txBox="1"/>
          <p:nvPr/>
        </p:nvSpPr>
        <p:spPr>
          <a:xfrm>
            <a:off x="318052" y="1938130"/>
            <a:ext cx="22561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b="1" dirty="0"/>
              <a:t>Investigate</a:t>
            </a:r>
          </a:p>
          <a:p>
            <a:endParaRPr lang="en-AU" dirty="0"/>
          </a:p>
          <a:p>
            <a:r>
              <a:rPr lang="en-AU" dirty="0"/>
              <a:t>What are the important places and landmarks in your communities?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0E19C1B-50F1-52EE-6225-194F97EFD798}"/>
              </a:ext>
            </a:extLst>
          </p:cNvPr>
          <p:cNvSpPr/>
          <p:nvPr/>
        </p:nvSpPr>
        <p:spPr>
          <a:xfrm rot="5400000" flipV="1">
            <a:off x="4525126" y="-712794"/>
            <a:ext cx="5665307" cy="8840181"/>
          </a:xfrm>
          <a:prstGeom prst="parallelogram">
            <a:avLst>
              <a:gd name="adj" fmla="val 11801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71F084-A787-FE97-CF83-2CBB709D37A2}"/>
              </a:ext>
            </a:extLst>
          </p:cNvPr>
          <p:cNvGrpSpPr/>
          <p:nvPr/>
        </p:nvGrpSpPr>
        <p:grpSpPr>
          <a:xfrm>
            <a:off x="-1" y="29818"/>
            <a:ext cx="9347706" cy="1381541"/>
            <a:chOff x="-1" y="29818"/>
            <a:chExt cx="9347706" cy="1381541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069BCECE-42E7-F36E-E893-57DA51317FD8}"/>
                </a:ext>
              </a:extLst>
            </p:cNvPr>
            <p:cNvSpPr/>
            <p:nvPr/>
          </p:nvSpPr>
          <p:spPr>
            <a:xfrm rot="5400000" flipV="1">
              <a:off x="3856382" y="-3826565"/>
              <a:ext cx="1381541" cy="9094308"/>
            </a:xfrm>
            <a:prstGeom prst="parallelogram">
              <a:avLst>
                <a:gd name="adj" fmla="val 42540"/>
              </a:avLst>
            </a:prstGeom>
            <a:solidFill>
              <a:schemeClr val="bg1">
                <a:lumMod val="6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0DBF10-9F0C-C7D0-47CC-D3C5E155E646}"/>
                </a:ext>
              </a:extLst>
            </p:cNvPr>
            <p:cNvSpPr txBox="1"/>
            <p:nvPr/>
          </p:nvSpPr>
          <p:spPr>
            <a:xfrm rot="21363510">
              <a:off x="184584" y="515038"/>
              <a:ext cx="9163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solidFill>
                    <a:schemeClr val="bg1"/>
                  </a:solidFill>
                  <a:latin typeface="Future Earth" panose="00000400000000000000" pitchFamily="2" charset="0"/>
                  <a:cs typeface="Aharoni" panose="02010803020104030203" pitchFamily="2" charset="-79"/>
                </a:rPr>
                <a:t>Community connections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D97D4F6-C7AA-F4B2-0A38-BA49E521B2B6}"/>
              </a:ext>
            </a:extLst>
          </p:cNvPr>
          <p:cNvSpPr txBox="1"/>
          <p:nvPr/>
        </p:nvSpPr>
        <p:spPr>
          <a:xfrm rot="21327617">
            <a:off x="3122724" y="1329744"/>
            <a:ext cx="856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Future Earth" panose="00000400000000000000" pitchFamily="2" charset="0"/>
              </a:rPr>
              <a:t>Geographical  Connections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EA8E0E-E042-C57C-935F-DD56BDC65FC2}"/>
              </a:ext>
            </a:extLst>
          </p:cNvPr>
          <p:cNvSpPr txBox="1"/>
          <p:nvPr/>
        </p:nvSpPr>
        <p:spPr>
          <a:xfrm>
            <a:off x="347889" y="6102023"/>
            <a:ext cx="222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 Video: Investigate</a:t>
            </a:r>
            <a:endParaRPr lang="en-AU" sz="1600" dirty="0"/>
          </a:p>
        </p:txBody>
      </p:sp>
      <p:pic>
        <p:nvPicPr>
          <p:cNvPr id="16" name="Picture 15">
            <a:hlinkClick r:id="rId2"/>
            <a:extLst>
              <a:ext uri="{FF2B5EF4-FFF2-40B4-BE49-F238E27FC236}">
                <a16:creationId xmlns:a16="http://schemas.microsoft.com/office/drawing/2014/main" id="{D2722DE3-CC62-C0EC-944F-FEA380613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89" y="4841032"/>
            <a:ext cx="2256183" cy="122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42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00F85B93-786F-A641-3254-43253F721C50}"/>
              </a:ext>
            </a:extLst>
          </p:cNvPr>
          <p:cNvSpPr/>
          <p:nvPr/>
        </p:nvSpPr>
        <p:spPr>
          <a:xfrm rot="5400000" flipV="1">
            <a:off x="2912331" y="-2196705"/>
            <a:ext cx="6142382" cy="11967032"/>
          </a:xfrm>
          <a:prstGeom prst="parallelogram">
            <a:avLst>
              <a:gd name="adj" fmla="val 13840"/>
            </a:avLst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6F8B24C7-E40C-6944-49BB-2E588B2F960E}"/>
              </a:ext>
            </a:extLst>
          </p:cNvPr>
          <p:cNvSpPr/>
          <p:nvPr/>
        </p:nvSpPr>
        <p:spPr>
          <a:xfrm rot="5400000" flipV="1">
            <a:off x="-1109753" y="2802725"/>
            <a:ext cx="5157198" cy="2632880"/>
          </a:xfrm>
          <a:prstGeom prst="parallelogram">
            <a:avLst>
              <a:gd name="adj" fmla="val 6290"/>
            </a:avLst>
          </a:prstGeom>
          <a:solidFill>
            <a:srgbClr val="0070C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11858-21D5-53EC-A04A-77B1BEF58EDD}"/>
              </a:ext>
            </a:extLst>
          </p:cNvPr>
          <p:cNvSpPr txBox="1"/>
          <p:nvPr/>
        </p:nvSpPr>
        <p:spPr>
          <a:xfrm>
            <a:off x="318052" y="1938130"/>
            <a:ext cx="22561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b="1" dirty="0"/>
              <a:t>Investigate</a:t>
            </a:r>
          </a:p>
          <a:p>
            <a:endParaRPr lang="en-AU" dirty="0"/>
          </a:p>
          <a:p>
            <a:r>
              <a:rPr lang="en-AU" dirty="0"/>
              <a:t>What are the different cultures that exist in your communities?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0E19C1B-50F1-52EE-6225-194F97EFD798}"/>
              </a:ext>
            </a:extLst>
          </p:cNvPr>
          <p:cNvSpPr/>
          <p:nvPr/>
        </p:nvSpPr>
        <p:spPr>
          <a:xfrm rot="5400000" flipV="1">
            <a:off x="4525126" y="-712794"/>
            <a:ext cx="5665307" cy="8840181"/>
          </a:xfrm>
          <a:prstGeom prst="parallelogram">
            <a:avLst>
              <a:gd name="adj" fmla="val 11801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71F084-A787-FE97-CF83-2CBB709D37A2}"/>
              </a:ext>
            </a:extLst>
          </p:cNvPr>
          <p:cNvGrpSpPr/>
          <p:nvPr/>
        </p:nvGrpSpPr>
        <p:grpSpPr>
          <a:xfrm>
            <a:off x="-1" y="29818"/>
            <a:ext cx="9347706" cy="1381541"/>
            <a:chOff x="-1" y="29818"/>
            <a:chExt cx="9347706" cy="1381541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069BCECE-42E7-F36E-E893-57DA51317FD8}"/>
                </a:ext>
              </a:extLst>
            </p:cNvPr>
            <p:cNvSpPr/>
            <p:nvPr/>
          </p:nvSpPr>
          <p:spPr>
            <a:xfrm rot="5400000" flipV="1">
              <a:off x="3856382" y="-3826565"/>
              <a:ext cx="1381541" cy="9094308"/>
            </a:xfrm>
            <a:prstGeom prst="parallelogram">
              <a:avLst>
                <a:gd name="adj" fmla="val 42540"/>
              </a:avLst>
            </a:prstGeom>
            <a:solidFill>
              <a:schemeClr val="bg1">
                <a:lumMod val="6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0DBF10-9F0C-C7D0-47CC-D3C5E155E646}"/>
                </a:ext>
              </a:extLst>
            </p:cNvPr>
            <p:cNvSpPr txBox="1"/>
            <p:nvPr/>
          </p:nvSpPr>
          <p:spPr>
            <a:xfrm rot="21363510">
              <a:off x="184584" y="515038"/>
              <a:ext cx="9163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solidFill>
                    <a:schemeClr val="bg1"/>
                  </a:solidFill>
                  <a:latin typeface="Future Earth" panose="00000400000000000000" pitchFamily="2" charset="0"/>
                  <a:cs typeface="Aharoni" panose="02010803020104030203" pitchFamily="2" charset="-79"/>
                </a:rPr>
                <a:t>Community connections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D97D4F6-C7AA-F4B2-0A38-BA49E521B2B6}"/>
              </a:ext>
            </a:extLst>
          </p:cNvPr>
          <p:cNvSpPr txBox="1"/>
          <p:nvPr/>
        </p:nvSpPr>
        <p:spPr>
          <a:xfrm rot="21327617">
            <a:off x="3125419" y="1397737"/>
            <a:ext cx="6845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Future Earth" panose="00000400000000000000" pitchFamily="2" charset="0"/>
              </a:rPr>
              <a:t>Cultural Connections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35B933-8369-FC73-9DBA-508C46728217}"/>
              </a:ext>
            </a:extLst>
          </p:cNvPr>
          <p:cNvSpPr txBox="1"/>
          <p:nvPr/>
        </p:nvSpPr>
        <p:spPr>
          <a:xfrm>
            <a:off x="347889" y="6102023"/>
            <a:ext cx="222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 Video: Investigate</a:t>
            </a:r>
            <a:endParaRPr lang="en-AU" sz="1600" dirty="0"/>
          </a:p>
        </p:txBody>
      </p:sp>
      <p:pic>
        <p:nvPicPr>
          <p:cNvPr id="16" name="Picture 15">
            <a:hlinkClick r:id="rId2"/>
            <a:extLst>
              <a:ext uri="{FF2B5EF4-FFF2-40B4-BE49-F238E27FC236}">
                <a16:creationId xmlns:a16="http://schemas.microsoft.com/office/drawing/2014/main" id="{AA22AAAA-2456-D693-5661-D86304FE8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89" y="4841032"/>
            <a:ext cx="2256183" cy="122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41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1255</Words>
  <Application>Microsoft Office PowerPoint</Application>
  <PresentationFormat>Widescreen</PresentationFormat>
  <Paragraphs>244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Future Earth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Murphy</dc:creator>
  <cp:lastModifiedBy>Peter Murphy</cp:lastModifiedBy>
  <cp:revision>3</cp:revision>
  <dcterms:created xsi:type="dcterms:W3CDTF">2022-06-05T21:35:04Z</dcterms:created>
  <dcterms:modified xsi:type="dcterms:W3CDTF">2022-07-06T02:18:25Z</dcterms:modified>
</cp:coreProperties>
</file>