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obster" panose="00000500000000000000" pitchFamily="2" charset="0"/>
      <p:regular r:id="rId25"/>
    </p:embeddedFont>
    <p:embeddedFont>
      <p:font typeface="Nunito" pitchFamily="2" charset="0"/>
      <p:regular r:id="rId26"/>
      <p:bold r:id="rId27"/>
      <p:italic r:id="rId28"/>
      <p:boldItalic r:id="rId29"/>
    </p:embeddedFont>
    <p:embeddedFont>
      <p:font typeface="Nunito Light" pitchFamily="2" charset="0"/>
      <p:regular r:id="rId30"/>
      <p:bold r:id="rId31"/>
      <p:italic r:id="rId32"/>
      <p:boldItalic r:id="rId33"/>
    </p:embeddedFont>
    <p:embeddedFont>
      <p:font typeface="Permanent Marker"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F4F65E-C945-4E75-97B8-4CF6EFD1CEAF}">
  <a:tblStyle styleId="{73F4F65E-C945-4E75-97B8-4CF6EFD1CE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24aaa0b5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24aaa0b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24aaa0b5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24aaa0b5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24aaa0b5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24aaa0b5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24aaa0b5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24aaa0b5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24aaa0b52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24aaa0b5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4aaa0b5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24aaa0b5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24aaa0b52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24aaa0b5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24aaa0b52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24aaa0b5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4aaa0b5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24aaa0b5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caefd69e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caefd69e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caefd69e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caefd69e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24aaa0b52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24aaa0b52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caefd69e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caefd69e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caefd69e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caefd69e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24aaa0b5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24aaa0b5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24aaa0b5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24aaa0b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24aaa0b5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24aaa0b5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c2783308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c2783308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c278330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c278330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24aaa0b5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24aaa0b5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24aaa0b5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24aaa0b5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6LtABooE2c" TargetMode="External"/><Relationship Id="rId7"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S8p-CgTJI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iT-PQChhrgV_uEQtHk5E_XRQ_qM7Pfin/view"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8000"/>
          </a:blip>
          <a:srcRect b="8130"/>
          <a:stretch/>
        </p:blipFill>
        <p:spPr>
          <a:xfrm>
            <a:off x="1980075" y="0"/>
            <a:ext cx="5183850" cy="5143500"/>
          </a:xfrm>
          <a:prstGeom prst="rect">
            <a:avLst/>
          </a:prstGeom>
          <a:noFill/>
          <a:ln>
            <a:noFill/>
          </a:ln>
        </p:spPr>
      </p:pic>
      <p:sp>
        <p:nvSpPr>
          <p:cNvPr id="55" name="Google Shape;55;p13"/>
          <p:cNvSpPr txBox="1">
            <a:spLocks noGrp="1"/>
          </p:cNvSpPr>
          <p:nvPr>
            <p:ph type="title"/>
          </p:nvPr>
        </p:nvSpPr>
        <p:spPr>
          <a:xfrm>
            <a:off x="2239050" y="2150850"/>
            <a:ext cx="4665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700" b="1">
                <a:solidFill>
                  <a:srgbClr val="1155CC"/>
                </a:solidFill>
              </a:rPr>
              <a:t>Introduction to Design</a:t>
            </a:r>
            <a:endParaRPr sz="4700" b="1">
              <a:solidFill>
                <a:srgbClr val="1155CC"/>
              </a:solidFill>
            </a:endParaRPr>
          </a:p>
        </p:txBody>
      </p:sp>
      <p:pic>
        <p:nvPicPr>
          <p:cNvPr id="56" name="Google Shape;56;p13"/>
          <p:cNvPicPr preferRelativeResize="0"/>
          <p:nvPr/>
        </p:nvPicPr>
        <p:blipFill rotWithShape="1">
          <a:blip r:embed="rId4">
            <a:alphaModFix/>
          </a:blip>
          <a:srcRect t="22584" b="22693"/>
          <a:stretch/>
        </p:blipFill>
        <p:spPr>
          <a:xfrm>
            <a:off x="7718961" y="4030193"/>
            <a:ext cx="1150375" cy="629525"/>
          </a:xfrm>
          <a:prstGeom prst="rect">
            <a:avLst/>
          </a:prstGeom>
          <a:noFill/>
          <a:ln>
            <a:noFill/>
          </a:ln>
        </p:spPr>
      </p:pic>
      <p:pic>
        <p:nvPicPr>
          <p:cNvPr id="4" name="Picture 3">
            <a:extLst>
              <a:ext uri="{FF2B5EF4-FFF2-40B4-BE49-F238E27FC236}">
                <a16:creationId xmlns:a16="http://schemas.microsoft.com/office/drawing/2014/main" id="{C6E5686D-E624-DF7D-1424-A29CAF6AAC55}"/>
              </a:ext>
            </a:extLst>
          </p:cNvPr>
          <p:cNvPicPr>
            <a:picLocks noChangeAspect="1"/>
          </p:cNvPicPr>
          <p:nvPr/>
        </p:nvPicPr>
        <p:blipFill>
          <a:blip r:embed="rId5"/>
          <a:stretch>
            <a:fillRect/>
          </a:stretch>
        </p:blipFill>
        <p:spPr>
          <a:xfrm>
            <a:off x="7290079" y="4694198"/>
            <a:ext cx="1787922" cy="1609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27" name="Google Shape;127;p22"/>
          <p:cNvSpPr txBox="1"/>
          <p:nvPr/>
        </p:nvSpPr>
        <p:spPr>
          <a:xfrm>
            <a:off x="1536750" y="283750"/>
            <a:ext cx="2053200" cy="8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900">
                <a:latin typeface="Permanent Marker"/>
                <a:ea typeface="Permanent Marker"/>
                <a:cs typeface="Permanent Marker"/>
                <a:sym typeface="Permanent Marker"/>
              </a:rPr>
              <a:t>Task #1</a:t>
            </a:r>
            <a:endParaRPr sz="3900">
              <a:latin typeface="Permanent Marker"/>
              <a:ea typeface="Permanent Marker"/>
              <a:cs typeface="Permanent Marker"/>
              <a:sym typeface="Permanent Marker"/>
            </a:endParaRPr>
          </a:p>
        </p:txBody>
      </p:sp>
      <p:sp>
        <p:nvSpPr>
          <p:cNvPr id="128" name="Google Shape;128;p22"/>
          <p:cNvSpPr txBox="1"/>
          <p:nvPr/>
        </p:nvSpPr>
        <p:spPr>
          <a:xfrm>
            <a:off x="3714238"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around your house/school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used for stirring or scooping.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9" name="Google Shape;129;p22"/>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a:t>
            </a:r>
            <a:endParaRPr b="1">
              <a:solidFill>
                <a:schemeClr val="dk1"/>
              </a:solidFill>
            </a:endParaRPr>
          </a:p>
          <a:p>
            <a:pPr marL="0" lvl="0" indent="0" algn="l" rtl="0">
              <a:spcBef>
                <a:spcPts val="0"/>
              </a:spcBef>
              <a:spcAft>
                <a:spcPts val="0"/>
              </a:spcAft>
              <a:buNone/>
            </a:pPr>
            <a:r>
              <a:rPr lang="en-GB" b="1">
                <a:solidFill>
                  <a:schemeClr val="dk1"/>
                </a:solidFill>
              </a:rPr>
              <a:t> </a:t>
            </a:r>
            <a:endParaRPr b="1">
              <a:solidFill>
                <a:schemeClr val="dk1"/>
              </a:solidFill>
            </a:endParaRPr>
          </a:p>
        </p:txBody>
      </p:sp>
      <p:sp>
        <p:nvSpPr>
          <p:cNvPr id="130" name="Google Shape;130;p22"/>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31" name="Google Shape;131;p22" descr="Image result for icon"/>
          <p:cNvPicPr preferRelativeResize="0"/>
          <p:nvPr/>
        </p:nvPicPr>
        <p:blipFill rotWithShape="1">
          <a:blip r:embed="rId4">
            <a:alphaModFix/>
          </a:blip>
          <a:srcRect/>
          <a:stretch/>
        </p:blipFill>
        <p:spPr>
          <a:xfrm>
            <a:off x="8420125" y="247012"/>
            <a:ext cx="614875" cy="924875"/>
          </a:xfrm>
          <a:prstGeom prst="rect">
            <a:avLst/>
          </a:prstGeom>
          <a:noFill/>
          <a:ln>
            <a:noFill/>
          </a:ln>
        </p:spPr>
      </p:pic>
      <p:pic>
        <p:nvPicPr>
          <p:cNvPr id="132" name="Google Shape;132;p22"/>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38" name="Google Shape;138;p23"/>
          <p:cNvSpPr txBox="1"/>
          <p:nvPr/>
        </p:nvSpPr>
        <p:spPr>
          <a:xfrm>
            <a:off x="1536750"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#2</a:t>
            </a:r>
            <a:endParaRPr sz="4800">
              <a:latin typeface="Permanent Marker"/>
              <a:ea typeface="Permanent Marker"/>
              <a:cs typeface="Permanent Marker"/>
              <a:sym typeface="Permanent Marker"/>
            </a:endParaRPr>
          </a:p>
        </p:txBody>
      </p:sp>
      <p:sp>
        <p:nvSpPr>
          <p:cNvPr id="139" name="Google Shape;139;p23"/>
          <p:cNvSpPr txBox="1"/>
          <p:nvPr/>
        </p:nvSpPr>
        <p:spPr>
          <a:xfrm>
            <a:off x="42338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Can protect a body part(s)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0" name="Google Shape;140;p23"/>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41" name="Google Shape;141;p23"/>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42" name="Google Shape;142;p23"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43" name="Google Shape;143;p23"/>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4"/>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49" name="Google Shape;149;p24"/>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#3</a:t>
            </a:r>
            <a:endParaRPr sz="4800">
              <a:latin typeface="Permanent Marker"/>
              <a:ea typeface="Permanent Marker"/>
              <a:cs typeface="Permanent Marker"/>
              <a:sym typeface="Permanent Marker"/>
            </a:endParaRPr>
          </a:p>
        </p:txBody>
      </p:sp>
      <p:sp>
        <p:nvSpPr>
          <p:cNvPr id="150" name="Google Shape;150;p24"/>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Attracts a person’s attention.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1" name="Google Shape;151;p24"/>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52" name="Google Shape;152;p24"/>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53" name="Google Shape;153;p24"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54" name="Google Shape;154;p24"/>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60" name="Google Shape;160;p25"/>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#4</a:t>
            </a:r>
            <a:endParaRPr sz="4800">
              <a:latin typeface="Permanent Marker"/>
              <a:ea typeface="Permanent Marker"/>
              <a:cs typeface="Permanent Marker"/>
              <a:sym typeface="Permanent Marker"/>
            </a:endParaRPr>
          </a:p>
        </p:txBody>
      </p:sp>
      <p:sp>
        <p:nvSpPr>
          <p:cNvPr id="161" name="Google Shape;161;p25"/>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made for a child to use.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2" name="Google Shape;162;p25"/>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63" name="Google Shape;163;p25"/>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64" name="Google Shape;164;p25"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65" name="Google Shape;165;p25"/>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6"/>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71" name="Google Shape;171;p26"/>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#5</a:t>
            </a:r>
            <a:endParaRPr sz="4800">
              <a:latin typeface="Permanent Marker"/>
              <a:ea typeface="Permanent Marker"/>
              <a:cs typeface="Permanent Marker"/>
              <a:sym typeface="Permanent Marker"/>
            </a:endParaRPr>
          </a:p>
        </p:txBody>
      </p:sp>
      <p:sp>
        <p:nvSpPr>
          <p:cNvPr id="172" name="Google Shape;172;p26"/>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Can be held comfortably with one hand.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3" name="Google Shape;173;p26"/>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74" name="Google Shape;174;p26"/>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75" name="Google Shape;175;p26"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76" name="Google Shape;176;p26"/>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7"/>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82" name="Google Shape;182;p27"/>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#6</a:t>
            </a:r>
            <a:endParaRPr sz="4800">
              <a:latin typeface="Permanent Marker"/>
              <a:ea typeface="Permanent Marker"/>
              <a:cs typeface="Permanent Marker"/>
              <a:sym typeface="Permanent Marker"/>
            </a:endParaRPr>
          </a:p>
        </p:txBody>
      </p:sp>
      <p:sp>
        <p:nvSpPr>
          <p:cNvPr id="183" name="Google Shape;183;p27"/>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used to hold lots of smaller objects.</a:t>
            </a:r>
            <a:endParaRPr/>
          </a:p>
          <a:p>
            <a:pPr marL="0" lvl="0" indent="0" algn="l" rtl="0">
              <a:spcBef>
                <a:spcPts val="0"/>
              </a:spcBef>
              <a:spcAft>
                <a:spcPts val="0"/>
              </a:spcAft>
              <a:buNone/>
            </a:pPr>
            <a:endParaRPr/>
          </a:p>
        </p:txBody>
      </p:sp>
      <p:sp>
        <p:nvSpPr>
          <p:cNvPr id="184" name="Google Shape;184;p27"/>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85" name="Google Shape;185;p27"/>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86" name="Google Shape;186;p27"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87" name="Google Shape;187;p27"/>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8"/>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93" name="Google Shape;193;p28"/>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#7</a:t>
            </a:r>
            <a:endParaRPr sz="4800">
              <a:latin typeface="Permanent Marker"/>
              <a:ea typeface="Permanent Marker"/>
              <a:cs typeface="Permanent Marker"/>
              <a:sym typeface="Permanent Marker"/>
            </a:endParaRPr>
          </a:p>
        </p:txBody>
      </p:sp>
      <p:sp>
        <p:nvSpPr>
          <p:cNvPr id="194" name="Google Shape;194;p28"/>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Has a rough texture.</a:t>
            </a:r>
            <a:endParaRPr/>
          </a:p>
          <a:p>
            <a:pPr marL="0" lvl="0" indent="0" algn="l" rtl="0">
              <a:spcBef>
                <a:spcPts val="0"/>
              </a:spcBef>
              <a:spcAft>
                <a:spcPts val="0"/>
              </a:spcAft>
              <a:buNone/>
            </a:pPr>
            <a:endParaRPr/>
          </a:p>
        </p:txBody>
      </p:sp>
      <p:sp>
        <p:nvSpPr>
          <p:cNvPr id="195" name="Google Shape;195;p28"/>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196" name="Google Shape;196;p28"/>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197" name="Google Shape;197;p28"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198" name="Google Shape;198;p28"/>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9"/>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204" name="Google Shape;204;p29"/>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#8</a:t>
            </a:r>
            <a:endParaRPr sz="4800">
              <a:latin typeface="Permanent Marker"/>
              <a:ea typeface="Permanent Marker"/>
              <a:cs typeface="Permanent Marker"/>
              <a:sym typeface="Permanent Marker"/>
            </a:endParaRPr>
          </a:p>
        </p:txBody>
      </p:sp>
      <p:sp>
        <p:nvSpPr>
          <p:cNvPr id="205" name="Google Shape;205;p29"/>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Has a shiny, smooth texture.</a:t>
            </a:r>
            <a:endParaRPr/>
          </a:p>
          <a:p>
            <a:pPr marL="0" lvl="0" indent="0" algn="l" rtl="0">
              <a:spcBef>
                <a:spcPts val="0"/>
              </a:spcBef>
              <a:spcAft>
                <a:spcPts val="0"/>
              </a:spcAft>
              <a:buNone/>
            </a:pPr>
            <a:endParaRPr/>
          </a:p>
        </p:txBody>
      </p:sp>
      <p:sp>
        <p:nvSpPr>
          <p:cNvPr id="206" name="Google Shape;206;p29"/>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207" name="Google Shape;207;p29"/>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208" name="Google Shape;208;p29"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209" name="Google Shape;209;p29"/>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0"/>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215" name="Google Shape;215;p30"/>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 #9</a:t>
            </a:r>
            <a:endParaRPr sz="4800">
              <a:latin typeface="Permanent Marker"/>
              <a:ea typeface="Permanent Marker"/>
              <a:cs typeface="Permanent Marker"/>
              <a:sym typeface="Permanent Marker"/>
            </a:endParaRPr>
          </a:p>
        </p:txBody>
      </p:sp>
      <p:sp>
        <p:nvSpPr>
          <p:cNvPr id="216" name="Google Shape;216;p30"/>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your favourite product.</a:t>
            </a:r>
            <a:endParaRPr/>
          </a:p>
          <a:p>
            <a:pPr marL="0" lvl="0" indent="0" algn="l" rtl="0">
              <a:spcBef>
                <a:spcPts val="0"/>
              </a:spcBef>
              <a:spcAft>
                <a:spcPts val="0"/>
              </a:spcAft>
              <a:buNone/>
            </a:pPr>
            <a:endParaRPr/>
          </a:p>
        </p:txBody>
      </p:sp>
      <p:sp>
        <p:nvSpPr>
          <p:cNvPr id="217" name="Google Shape;217;p30"/>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218" name="Google Shape;218;p30"/>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219" name="Google Shape;219;p30"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220" name="Google Shape;220;p30"/>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226" name="Google Shape;226;p31"/>
          <p:cNvSpPr txBox="1"/>
          <p:nvPr/>
        </p:nvSpPr>
        <p:spPr>
          <a:xfrm>
            <a:off x="1393275" y="283750"/>
            <a:ext cx="2726100" cy="8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Permanent Marker"/>
                <a:ea typeface="Permanent Marker"/>
                <a:cs typeface="Permanent Marker"/>
                <a:sym typeface="Permanent Marker"/>
              </a:rPr>
              <a:t>Task</a:t>
            </a:r>
            <a:r>
              <a:rPr lang="en-GB" sz="4300">
                <a:latin typeface="Permanent Marker"/>
                <a:ea typeface="Permanent Marker"/>
                <a:cs typeface="Permanent Marker"/>
                <a:sym typeface="Permanent Marker"/>
              </a:rPr>
              <a:t> #10</a:t>
            </a:r>
            <a:endParaRPr sz="4300">
              <a:latin typeface="Permanent Marker"/>
              <a:ea typeface="Permanent Marker"/>
              <a:cs typeface="Permanent Marker"/>
              <a:sym typeface="Permanent Marker"/>
            </a:endParaRPr>
          </a:p>
        </p:txBody>
      </p:sp>
      <p:sp>
        <p:nvSpPr>
          <p:cNvPr id="227" name="Google Shape;227;p31"/>
          <p:cNvSpPr txBox="1"/>
          <p:nvPr/>
        </p:nvSpPr>
        <p:spPr>
          <a:xfrm>
            <a:off x="4176650" y="283750"/>
            <a:ext cx="45816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GB" b="1"/>
              <a:t>Find an object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very creative/innovative. </a:t>
            </a:r>
            <a:endParaRPr/>
          </a:p>
          <a:p>
            <a:pPr marL="0" lvl="0" indent="0" algn="l" rtl="0">
              <a:spcBef>
                <a:spcPts val="0"/>
              </a:spcBef>
              <a:spcAft>
                <a:spcPts val="0"/>
              </a:spcAft>
              <a:buNone/>
            </a:pPr>
            <a:endParaRPr/>
          </a:p>
        </p:txBody>
      </p:sp>
      <p:sp>
        <p:nvSpPr>
          <p:cNvPr id="228" name="Google Shape;228;p31"/>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 </a:t>
            </a:r>
            <a:endParaRPr b="1">
              <a:solidFill>
                <a:schemeClr val="dk1"/>
              </a:solidFill>
            </a:endParaRPr>
          </a:p>
        </p:txBody>
      </p:sp>
      <p:sp>
        <p:nvSpPr>
          <p:cNvPr id="229" name="Google Shape;229;p31"/>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GB" b="1"/>
              <a:t>2. Take a photo of this object and paste it into this box. </a:t>
            </a:r>
            <a:endParaRPr b="1"/>
          </a:p>
        </p:txBody>
      </p:sp>
      <p:pic>
        <p:nvPicPr>
          <p:cNvPr id="230" name="Google Shape;230;p31"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231" name="Google Shape;231;p31"/>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62" name="Google Shape;62;p14"/>
          <p:cNvSpPr txBox="1"/>
          <p:nvPr/>
        </p:nvSpPr>
        <p:spPr>
          <a:xfrm>
            <a:off x="1479375" y="791250"/>
            <a:ext cx="7470000" cy="35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Welcome to Design and Technologies!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Some of you may already know what this subject is about but there are probably some of you that don’t…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So, let’s start at the very beginning and think about -  </a:t>
            </a:r>
            <a:endParaRPr sz="2400"/>
          </a:p>
          <a:p>
            <a:pPr marL="0" lvl="0" indent="0" algn="l" rtl="0">
              <a:spcBef>
                <a:spcPts val="0"/>
              </a:spcBef>
              <a:spcAft>
                <a:spcPts val="0"/>
              </a:spcAft>
              <a:buNone/>
            </a:pPr>
            <a:endParaRPr sz="2400"/>
          </a:p>
          <a:p>
            <a:pPr marL="1371600" lvl="0" indent="457200" algn="l" rtl="0">
              <a:spcBef>
                <a:spcPts val="0"/>
              </a:spcBef>
              <a:spcAft>
                <a:spcPts val="0"/>
              </a:spcAft>
              <a:buNone/>
            </a:pPr>
            <a:r>
              <a:rPr lang="en-GB" sz="3900" b="1"/>
              <a:t>What is Design? </a:t>
            </a:r>
            <a:endParaRPr sz="3900" b="1"/>
          </a:p>
        </p:txBody>
      </p:sp>
      <p:pic>
        <p:nvPicPr>
          <p:cNvPr id="63" name="Google Shape;63;p14"/>
          <p:cNvPicPr preferRelativeResize="0"/>
          <p:nvPr/>
        </p:nvPicPr>
        <p:blipFill rotWithShape="1">
          <a:blip r:embed="rId4">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2"/>
          <p:cNvPicPr preferRelativeResize="0"/>
          <p:nvPr/>
        </p:nvPicPr>
        <p:blipFill rotWithShape="1">
          <a:blip r:embed="rId3">
            <a:alphaModFix/>
          </a:blip>
          <a:srcRect r="75152" b="8130"/>
          <a:stretch/>
        </p:blipFill>
        <p:spPr>
          <a:xfrm>
            <a:off x="0" y="0"/>
            <a:ext cx="1288075" cy="5143500"/>
          </a:xfrm>
          <a:prstGeom prst="rect">
            <a:avLst/>
          </a:prstGeom>
          <a:noFill/>
          <a:ln>
            <a:noFill/>
          </a:ln>
        </p:spPr>
      </p:pic>
      <p:graphicFrame>
        <p:nvGraphicFramePr>
          <p:cNvPr id="237" name="Google Shape;237;p32"/>
          <p:cNvGraphicFramePr/>
          <p:nvPr/>
        </p:nvGraphicFramePr>
        <p:xfrm>
          <a:off x="1765550" y="1273563"/>
          <a:ext cx="3000000" cy="3000000"/>
        </p:xfrm>
        <a:graphic>
          <a:graphicData uri="http://schemas.openxmlformats.org/drawingml/2006/table">
            <a:tbl>
              <a:tblPr>
                <a:noFill/>
                <a:tableStyleId>{73F4F65E-C945-4E75-97B8-4CF6EFD1CEAF}</a:tableStyleId>
              </a:tblPr>
              <a:tblGrid>
                <a:gridCol w="6832525">
                  <a:extLst>
                    <a:ext uri="{9D8B030D-6E8A-4147-A177-3AD203B41FA5}">
                      <a16:colId xmlns:a16="http://schemas.microsoft.com/office/drawing/2014/main" val="20000"/>
                    </a:ext>
                  </a:extLst>
                </a:gridCol>
              </a:tblGrid>
              <a:tr h="541825">
                <a:tc>
                  <a:txBody>
                    <a:bodyPr/>
                    <a:lstStyle/>
                    <a:p>
                      <a:pPr marL="0" lvl="0" indent="0" algn="l" rtl="0">
                        <a:spcBef>
                          <a:spcPts val="0"/>
                        </a:spcBef>
                        <a:spcAft>
                          <a:spcPts val="0"/>
                        </a:spcAft>
                        <a:buNone/>
                      </a:pPr>
                      <a:r>
                        <a:rPr lang="en-GB"/>
                        <a:t>Now that you’ve broadened your understanding of design, describe below what YOU think </a:t>
                      </a:r>
                      <a:r>
                        <a:rPr lang="en-GB" b="1"/>
                        <a:t>DESIGN</a:t>
                      </a:r>
                      <a:r>
                        <a:rPr lang="en-GB"/>
                        <a:t> is?</a:t>
                      </a:r>
                      <a:endParaRPr/>
                    </a:p>
                  </a:txBody>
                  <a:tcPr marL="91425" marR="91425" marT="91425" marB="91425">
                    <a:lnL w="28575" cap="flat" cmpd="sng">
                      <a:solidFill>
                        <a:srgbClr val="4A86E8"/>
                      </a:solidFill>
                      <a:prstDash val="solid"/>
                      <a:round/>
                      <a:headEnd type="none" w="sm" len="sm"/>
                      <a:tailEnd type="none" w="sm" len="sm"/>
                    </a:lnL>
                    <a:lnR w="2857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2054550">
                <a:tc>
                  <a:txBody>
                    <a:bodyPr/>
                    <a:lstStyle/>
                    <a:p>
                      <a:pPr marL="0" lvl="0" indent="0" algn="l" rtl="0">
                        <a:spcBef>
                          <a:spcPts val="0"/>
                        </a:spcBef>
                        <a:spcAft>
                          <a:spcPts val="0"/>
                        </a:spcAft>
                        <a:buNone/>
                      </a:pPr>
                      <a:endParaRPr/>
                    </a:p>
                  </a:txBody>
                  <a:tcPr marL="91425" marR="91425" marT="91425" marB="91425">
                    <a:lnL w="28575" cap="flat" cmpd="sng">
                      <a:solidFill>
                        <a:srgbClr val="4A86E8"/>
                      </a:solidFill>
                      <a:prstDash val="solid"/>
                      <a:round/>
                      <a:headEnd type="none" w="sm" len="sm"/>
                      <a:tailEnd type="none" w="sm" len="sm"/>
                    </a:lnL>
                    <a:lnR w="2857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38" name="Google Shape;238;p32"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pic>
        <p:nvPicPr>
          <p:cNvPr id="239" name="Google Shape;239;p32"/>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3" descr="Far from being some sort of luxury or add-on, good design is central to a good society. It changes how we feel and interact. Please  subscribe here: http://tinyurl.com/o28mut7&#10;If you like our films take a look at our shop (we ship worldwide): http://www.theschooloflife.com/shop/all/&#10;&#10;Brought to you by http://www.theschooloflife.com&#10;&#10;Produced in collaboration with Mad Adam Films&#10;http://www.madadamfilms.co.uk #TheSchoolOfLife" title="Why Design Matters">
            <a:hlinkClick r:id="rId3"/>
          </p:cNvPr>
          <p:cNvPicPr preferRelativeResize="0"/>
          <p:nvPr/>
        </p:nvPicPr>
        <p:blipFill>
          <a:blip r:embed="rId4">
            <a:alphaModFix/>
          </a:blip>
          <a:stretch>
            <a:fillRect/>
          </a:stretch>
        </p:blipFill>
        <p:spPr>
          <a:xfrm>
            <a:off x="1010075" y="1314450"/>
            <a:ext cx="4173875" cy="3130400"/>
          </a:xfrm>
          <a:prstGeom prst="rect">
            <a:avLst/>
          </a:prstGeom>
          <a:noFill/>
          <a:ln>
            <a:noFill/>
          </a:ln>
        </p:spPr>
      </p:pic>
      <p:sp>
        <p:nvSpPr>
          <p:cNvPr id="245" name="Google Shape;245;p33"/>
          <p:cNvSpPr txBox="1"/>
          <p:nvPr/>
        </p:nvSpPr>
        <p:spPr>
          <a:xfrm rot="732885">
            <a:off x="3873555" y="423433"/>
            <a:ext cx="2131146" cy="608433"/>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a:latin typeface="Permanent Marker"/>
                <a:ea typeface="Permanent Marker"/>
                <a:cs typeface="Permanent Marker"/>
                <a:sym typeface="Permanent Marker"/>
              </a:rPr>
              <a:t>WATCH ME!</a:t>
            </a:r>
            <a:endParaRPr sz="2600">
              <a:latin typeface="Permanent Marker"/>
              <a:ea typeface="Permanent Marker"/>
              <a:cs typeface="Permanent Marker"/>
              <a:sym typeface="Permanent Marker"/>
            </a:endParaRPr>
          </a:p>
        </p:txBody>
      </p:sp>
      <p:pic>
        <p:nvPicPr>
          <p:cNvPr id="246" name="Google Shape;246;p33"/>
          <p:cNvPicPr preferRelativeResize="0"/>
          <p:nvPr/>
        </p:nvPicPr>
        <p:blipFill rotWithShape="1">
          <a:blip r:embed="rId5">
            <a:alphaModFix/>
          </a:blip>
          <a:srcRect r="85200" b="8130"/>
          <a:stretch/>
        </p:blipFill>
        <p:spPr>
          <a:xfrm>
            <a:off x="0" y="0"/>
            <a:ext cx="767200" cy="5143500"/>
          </a:xfrm>
          <a:prstGeom prst="rect">
            <a:avLst/>
          </a:prstGeom>
          <a:noFill/>
          <a:ln>
            <a:noFill/>
          </a:ln>
        </p:spPr>
      </p:pic>
      <p:sp>
        <p:nvSpPr>
          <p:cNvPr id="247" name="Google Shape;247;p33"/>
          <p:cNvSpPr txBox="1"/>
          <p:nvPr/>
        </p:nvSpPr>
        <p:spPr>
          <a:xfrm rot="1166988">
            <a:off x="7291765" y="674144"/>
            <a:ext cx="1756858" cy="50146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Permanent Marker"/>
                <a:ea typeface="Permanent Marker"/>
                <a:cs typeface="Permanent Marker"/>
                <a:sym typeface="Permanent Marker"/>
              </a:rPr>
              <a:t>COMPLETE!</a:t>
            </a:r>
            <a:endParaRPr sz="2000">
              <a:latin typeface="Permanent Marker"/>
              <a:ea typeface="Permanent Marker"/>
              <a:cs typeface="Permanent Marker"/>
              <a:sym typeface="Permanent Marker"/>
            </a:endParaRPr>
          </a:p>
        </p:txBody>
      </p:sp>
      <p:pic>
        <p:nvPicPr>
          <p:cNvPr id="248" name="Google Shape;248;p33" descr="Image result for icon"/>
          <p:cNvPicPr preferRelativeResize="0"/>
          <p:nvPr/>
        </p:nvPicPr>
        <p:blipFill rotWithShape="1">
          <a:blip r:embed="rId6">
            <a:alphaModFix/>
          </a:blip>
          <a:srcRect/>
          <a:stretch/>
        </p:blipFill>
        <p:spPr>
          <a:xfrm>
            <a:off x="8472875" y="201700"/>
            <a:ext cx="502400" cy="755700"/>
          </a:xfrm>
          <a:prstGeom prst="rect">
            <a:avLst/>
          </a:prstGeom>
          <a:noFill/>
          <a:ln>
            <a:noFill/>
          </a:ln>
        </p:spPr>
      </p:pic>
      <p:sp>
        <p:nvSpPr>
          <p:cNvPr id="249" name="Google Shape;249;p33"/>
          <p:cNvSpPr txBox="1"/>
          <p:nvPr/>
        </p:nvSpPr>
        <p:spPr>
          <a:xfrm>
            <a:off x="5472200" y="1560400"/>
            <a:ext cx="3218100" cy="28704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In summary explain why design matters?</a:t>
            </a:r>
            <a:endParaRPr sz="1300">
              <a:latin typeface="Nunito"/>
              <a:ea typeface="Nunito"/>
              <a:cs typeface="Nunito"/>
              <a:sym typeface="Nunito"/>
            </a:endParaRPr>
          </a:p>
          <a:p>
            <a:pPr marL="0" lvl="0" indent="0" algn="l" rtl="0">
              <a:spcBef>
                <a:spcPts val="0"/>
              </a:spcBef>
              <a:spcAft>
                <a:spcPts val="0"/>
              </a:spcAft>
              <a:buNone/>
            </a:pPr>
            <a:endParaRPr sz="1300">
              <a:latin typeface="Nunito"/>
              <a:ea typeface="Nunito"/>
              <a:cs typeface="Nunito"/>
              <a:sym typeface="Nunito"/>
            </a:endParaRPr>
          </a:p>
        </p:txBody>
      </p:sp>
      <p:pic>
        <p:nvPicPr>
          <p:cNvPr id="250" name="Google Shape;250;p33"/>
          <p:cNvPicPr preferRelativeResize="0"/>
          <p:nvPr/>
        </p:nvPicPr>
        <p:blipFill rotWithShape="1">
          <a:blip r:embed="rId7">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1188025" y="526900"/>
            <a:ext cx="381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obster"/>
                <a:ea typeface="Lobster"/>
                <a:cs typeface="Lobster"/>
                <a:sym typeface="Lobster"/>
              </a:rPr>
              <a:t>It’s a wrap!!</a:t>
            </a:r>
            <a:endParaRPr b="1">
              <a:latin typeface="Lobster"/>
              <a:ea typeface="Lobster"/>
              <a:cs typeface="Lobster"/>
              <a:sym typeface="Lobster"/>
            </a:endParaRPr>
          </a:p>
        </p:txBody>
      </p:sp>
      <p:sp>
        <p:nvSpPr>
          <p:cNvPr id="256" name="Google Shape;256;p34"/>
          <p:cNvSpPr txBox="1"/>
          <p:nvPr/>
        </p:nvSpPr>
        <p:spPr>
          <a:xfrm>
            <a:off x="1188025" y="1272750"/>
            <a:ext cx="7575900" cy="35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Nunito"/>
                <a:ea typeface="Nunito"/>
                <a:cs typeface="Nunito"/>
                <a:sym typeface="Nunito"/>
              </a:rPr>
              <a:t>Think you are finished?</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GB">
                <a:solidFill>
                  <a:schemeClr val="dk1"/>
                </a:solidFill>
                <a:latin typeface="Nunito"/>
                <a:ea typeface="Nunito"/>
                <a:cs typeface="Nunito"/>
                <a:sym typeface="Nunito"/>
              </a:rPr>
              <a:t>Double check your work - have you finished everything? can you add more details?</a:t>
            </a:r>
            <a:endParaRPr b="1">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br>
              <a:rPr lang="en-GB">
                <a:solidFill>
                  <a:schemeClr val="dk1"/>
                </a:solidFill>
                <a:latin typeface="Nunito"/>
                <a:ea typeface="Nunito"/>
                <a:cs typeface="Nunito"/>
                <a:sym typeface="Nunito"/>
              </a:rPr>
            </a:br>
            <a:r>
              <a:rPr lang="en-GB">
                <a:solidFill>
                  <a:schemeClr val="dk1"/>
                </a:solidFill>
                <a:latin typeface="Nunito"/>
                <a:ea typeface="Nunito"/>
                <a:cs typeface="Nunito"/>
                <a:sym typeface="Nunito"/>
              </a:rPr>
              <a:t>Well Done!!</a:t>
            </a:r>
            <a:endParaRPr>
              <a:solidFill>
                <a:schemeClr val="dk1"/>
              </a:solidFill>
              <a:latin typeface="Nunito"/>
              <a:ea typeface="Nunito"/>
              <a:cs typeface="Nunito"/>
              <a:sym typeface="Nunito"/>
            </a:endParaRPr>
          </a:p>
          <a:p>
            <a:pPr marL="0" lvl="0" indent="0" algn="l" rtl="0">
              <a:spcBef>
                <a:spcPts val="1600"/>
              </a:spcBef>
              <a:spcAft>
                <a:spcPts val="0"/>
              </a:spcAft>
              <a:buNone/>
            </a:pPr>
            <a:endParaRPr>
              <a:latin typeface="Nunito"/>
              <a:ea typeface="Nunito"/>
              <a:cs typeface="Nunito"/>
              <a:sym typeface="Nunito"/>
            </a:endParaRPr>
          </a:p>
        </p:txBody>
      </p:sp>
      <p:pic>
        <p:nvPicPr>
          <p:cNvPr id="257" name="Google Shape;257;p34"/>
          <p:cNvPicPr preferRelativeResize="0"/>
          <p:nvPr/>
        </p:nvPicPr>
        <p:blipFill rotWithShape="1">
          <a:blip r:embed="rId3">
            <a:alphaModFix/>
          </a:blip>
          <a:srcRect r="85200" b="8130"/>
          <a:stretch/>
        </p:blipFill>
        <p:spPr>
          <a:xfrm>
            <a:off x="0" y="0"/>
            <a:ext cx="767200" cy="5143500"/>
          </a:xfrm>
          <a:prstGeom prst="rect">
            <a:avLst/>
          </a:prstGeom>
          <a:noFill/>
          <a:ln>
            <a:noFill/>
          </a:ln>
        </p:spPr>
      </p:pic>
      <p:sp>
        <p:nvSpPr>
          <p:cNvPr id="258" name="Google Shape;258;p34"/>
          <p:cNvSpPr txBox="1"/>
          <p:nvPr/>
        </p:nvSpPr>
        <p:spPr>
          <a:xfrm rot="1166858">
            <a:off x="6783960" y="608074"/>
            <a:ext cx="2130981" cy="608395"/>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a:latin typeface="Permanent Marker"/>
                <a:ea typeface="Permanent Marker"/>
                <a:cs typeface="Permanent Marker"/>
                <a:sym typeface="Permanent Marker"/>
              </a:rPr>
              <a:t>READ ME!</a:t>
            </a:r>
            <a:endParaRPr sz="3100">
              <a:latin typeface="Permanent Marker"/>
              <a:ea typeface="Permanent Marker"/>
              <a:cs typeface="Permanent Marker"/>
              <a:sym typeface="Permanent Marker"/>
            </a:endParaRPr>
          </a:p>
        </p:txBody>
      </p:sp>
      <p:pic>
        <p:nvPicPr>
          <p:cNvPr id="259" name="Google Shape;259;p34"/>
          <p:cNvPicPr preferRelativeResize="0"/>
          <p:nvPr/>
        </p:nvPicPr>
        <p:blipFill rotWithShape="1">
          <a:blip r:embed="rId4">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r="75152" b="8130"/>
          <a:stretch/>
        </p:blipFill>
        <p:spPr>
          <a:xfrm>
            <a:off x="0" y="0"/>
            <a:ext cx="1288075" cy="5143500"/>
          </a:xfrm>
          <a:prstGeom prst="rect">
            <a:avLst/>
          </a:prstGeom>
          <a:noFill/>
          <a:ln>
            <a:noFill/>
          </a:ln>
        </p:spPr>
      </p:pic>
      <p:graphicFrame>
        <p:nvGraphicFramePr>
          <p:cNvPr id="69" name="Google Shape;69;p15"/>
          <p:cNvGraphicFramePr/>
          <p:nvPr/>
        </p:nvGraphicFramePr>
        <p:xfrm>
          <a:off x="1765550" y="1273563"/>
          <a:ext cx="3000000" cy="3000000"/>
        </p:xfrm>
        <a:graphic>
          <a:graphicData uri="http://schemas.openxmlformats.org/drawingml/2006/table">
            <a:tbl>
              <a:tblPr>
                <a:noFill/>
                <a:tableStyleId>{73F4F65E-C945-4E75-97B8-4CF6EFD1CEAF}</a:tableStyleId>
              </a:tblPr>
              <a:tblGrid>
                <a:gridCol w="6832525">
                  <a:extLst>
                    <a:ext uri="{9D8B030D-6E8A-4147-A177-3AD203B41FA5}">
                      <a16:colId xmlns:a16="http://schemas.microsoft.com/office/drawing/2014/main" val="20000"/>
                    </a:ext>
                  </a:extLst>
                </a:gridCol>
              </a:tblGrid>
              <a:tr h="541825">
                <a:tc>
                  <a:txBody>
                    <a:bodyPr/>
                    <a:lstStyle/>
                    <a:p>
                      <a:pPr marL="0" lvl="0" indent="0" algn="l" rtl="0">
                        <a:spcBef>
                          <a:spcPts val="0"/>
                        </a:spcBef>
                        <a:spcAft>
                          <a:spcPts val="0"/>
                        </a:spcAft>
                        <a:buNone/>
                      </a:pPr>
                      <a:r>
                        <a:rPr lang="en-GB"/>
                        <a:t>In the space below, use your own words to describe what YOU think </a:t>
                      </a:r>
                      <a:r>
                        <a:rPr lang="en-GB" b="1"/>
                        <a:t>DESIGN</a:t>
                      </a:r>
                      <a:r>
                        <a:rPr lang="en-GB"/>
                        <a:t> is?</a:t>
                      </a:r>
                      <a:endParaRPr/>
                    </a:p>
                  </a:txBody>
                  <a:tcPr marL="91425" marR="91425" marT="91425" marB="91425">
                    <a:lnL w="28575" cap="flat" cmpd="sng">
                      <a:solidFill>
                        <a:srgbClr val="4A86E8"/>
                      </a:solidFill>
                      <a:prstDash val="solid"/>
                      <a:round/>
                      <a:headEnd type="none" w="sm" len="sm"/>
                      <a:tailEnd type="none" w="sm" len="sm"/>
                    </a:lnL>
                    <a:lnR w="2857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2054550">
                <a:tc>
                  <a:txBody>
                    <a:bodyPr/>
                    <a:lstStyle/>
                    <a:p>
                      <a:pPr marL="0" lvl="0" indent="0" algn="l" rtl="0">
                        <a:spcBef>
                          <a:spcPts val="0"/>
                        </a:spcBef>
                        <a:spcAft>
                          <a:spcPts val="0"/>
                        </a:spcAft>
                        <a:buNone/>
                      </a:pPr>
                      <a:endParaRPr/>
                    </a:p>
                  </a:txBody>
                  <a:tcPr marL="91425" marR="91425" marT="91425" marB="91425">
                    <a:lnL w="28575" cap="flat" cmpd="sng">
                      <a:solidFill>
                        <a:srgbClr val="4A86E8"/>
                      </a:solidFill>
                      <a:prstDash val="solid"/>
                      <a:round/>
                      <a:headEnd type="none" w="sm" len="sm"/>
                      <a:tailEnd type="none" w="sm" len="sm"/>
                    </a:lnL>
                    <a:lnR w="28575" cap="flat" cmpd="sng">
                      <a:solidFill>
                        <a:srgbClr val="4A86E8"/>
                      </a:solidFill>
                      <a:prstDash val="solid"/>
                      <a:round/>
                      <a:headEnd type="none" w="sm" len="sm"/>
                      <a:tailEnd type="none" w="sm" len="sm"/>
                    </a:lnR>
                    <a:lnT w="28575" cap="flat" cmpd="sng">
                      <a:solidFill>
                        <a:srgbClr val="4A86E8"/>
                      </a:solidFill>
                      <a:prstDash val="solid"/>
                      <a:round/>
                      <a:headEnd type="none" w="sm" len="sm"/>
                      <a:tailEnd type="none" w="sm" len="sm"/>
                    </a:lnT>
                    <a:lnB w="2857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0" name="Google Shape;70;p15" descr="Image result for icon"/>
          <p:cNvPicPr preferRelativeResize="0"/>
          <p:nvPr/>
        </p:nvPicPr>
        <p:blipFill rotWithShape="1">
          <a:blip r:embed="rId4">
            <a:alphaModFix/>
          </a:blip>
          <a:srcRect/>
          <a:stretch/>
        </p:blipFill>
        <p:spPr>
          <a:xfrm>
            <a:off x="8178875" y="237150"/>
            <a:ext cx="614875" cy="924875"/>
          </a:xfrm>
          <a:prstGeom prst="rect">
            <a:avLst/>
          </a:prstGeom>
          <a:noFill/>
          <a:ln>
            <a:noFill/>
          </a:ln>
        </p:spPr>
      </p:pic>
      <p:sp>
        <p:nvSpPr>
          <p:cNvPr id="71" name="Google Shape;71;p15"/>
          <p:cNvSpPr txBox="1"/>
          <p:nvPr/>
        </p:nvSpPr>
        <p:spPr>
          <a:xfrm>
            <a:off x="5525775" y="194700"/>
            <a:ext cx="1846500" cy="756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t>Don’t forget </a:t>
            </a:r>
            <a:r>
              <a:rPr lang="en-GB"/>
              <a:t>- this image means ‘complete this slide!’</a:t>
            </a:r>
            <a:endParaRPr/>
          </a:p>
        </p:txBody>
      </p:sp>
      <p:cxnSp>
        <p:nvCxnSpPr>
          <p:cNvPr id="72" name="Google Shape;72;p15"/>
          <p:cNvCxnSpPr>
            <a:stCxn id="71" idx="3"/>
          </p:cNvCxnSpPr>
          <p:nvPr/>
        </p:nvCxnSpPr>
        <p:spPr>
          <a:xfrm>
            <a:off x="7372275" y="573150"/>
            <a:ext cx="700500" cy="180600"/>
          </a:xfrm>
          <a:prstGeom prst="straightConnector1">
            <a:avLst/>
          </a:prstGeom>
          <a:noFill/>
          <a:ln w="28575" cap="flat" cmpd="sng">
            <a:solidFill>
              <a:srgbClr val="595959"/>
            </a:solidFill>
            <a:prstDash val="solid"/>
            <a:round/>
            <a:headEnd type="none" w="med" len="med"/>
            <a:tailEnd type="triangle" w="med" len="med"/>
          </a:ln>
        </p:spPr>
      </p:cxnSp>
      <p:pic>
        <p:nvPicPr>
          <p:cNvPr id="73" name="Google Shape;73;p15"/>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descr="Read The Way to Design @ https://thewaytodesign.com&#10;&#10;In recent years, design has become as indispensable to modern businesses as technology. Companies, especially startups, ignore it at their peril. At the same time, the very concept of design has evolved. In a world in which you can build anything, design can no longer be confined to the making of pretty surfaces and objects. Design is a process for seeking out the right problems to solve and how to solve them. And the burden now for designers and entrepreneurs is understanding whether something is worth building at all.&#10;&#10;The Way To Design (https://thewaytodesign.com) is the first guidebook to this new world and this new understanding of design. Based on interviews with scores of design thinkers and designers-turned-entrepreneurs, it sketches out the path to scale up from designer to designer founder. And drawing from his years as an IDEO product designer and his own experiences launching, running, and investing in startups, Foundation Capital general partner Steve Vassallo shares lived-in advice on how to create design-led organizations.&#10;&#10;Joe Gebbia, Airbnb's cofounder and chief product officer, calls The Way to Design, “the first practical and inspirational guide for designers who want to create positive change in the world.”&#10;&#10;Read The Way to Design @ https://thewaytodesign.com" title="Design I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79" name="Google Shape;79;p16"/>
          <p:cNvSpPr txBox="1"/>
          <p:nvPr/>
        </p:nvSpPr>
        <p:spPr>
          <a:xfrm rot="732885">
            <a:off x="6849130" y="373833"/>
            <a:ext cx="2131146" cy="608433"/>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a:latin typeface="Permanent Marker"/>
                <a:ea typeface="Permanent Marker"/>
                <a:cs typeface="Permanent Marker"/>
                <a:sym typeface="Permanent Marker"/>
              </a:rPr>
              <a:t>WATCH ME!</a:t>
            </a:r>
            <a:endParaRPr sz="2600">
              <a:latin typeface="Permanent Marker"/>
              <a:ea typeface="Permanent Marker"/>
              <a:cs typeface="Permanent Marker"/>
              <a:sym typeface="Permanent Marker"/>
            </a:endParaRPr>
          </a:p>
        </p:txBody>
      </p:sp>
      <p:pic>
        <p:nvPicPr>
          <p:cNvPr id="80" name="Google Shape;80;p16"/>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86" name="Google Shape;86;p17"/>
          <p:cNvSpPr txBox="1"/>
          <p:nvPr/>
        </p:nvSpPr>
        <p:spPr>
          <a:xfrm>
            <a:off x="1699350" y="510600"/>
            <a:ext cx="7135500" cy="4268700"/>
          </a:xfrm>
          <a:prstGeom prst="rect">
            <a:avLst/>
          </a:prstGeom>
          <a:noFill/>
          <a:ln w="9525" cap="flat" cmpd="sng">
            <a:solidFill>
              <a:srgbClr val="C9DAF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“Design is the ability to amend the imperfect.”</a:t>
            </a:r>
            <a:endParaRPr/>
          </a:p>
          <a:p>
            <a:pPr marL="0" lvl="0" indent="0" algn="l" rtl="0">
              <a:spcBef>
                <a:spcPts val="0"/>
              </a:spcBef>
              <a:spcAft>
                <a:spcPts val="0"/>
              </a:spcAft>
              <a:buNone/>
            </a:pPr>
            <a:endParaRPr/>
          </a:p>
          <a:p>
            <a:pPr marL="0" lvl="0" indent="0" algn="l" rtl="0">
              <a:spcBef>
                <a:spcPts val="0"/>
              </a:spcBef>
              <a:spcAft>
                <a:spcPts val="0"/>
              </a:spcAft>
              <a:buNone/>
            </a:pPr>
            <a:r>
              <a:rPr lang="en-GB"/>
              <a:t>“Design is knowing what questions to ask and how to ask them.”</a:t>
            </a:r>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dk1"/>
                </a:solidFill>
                <a:highlight>
                  <a:srgbClr val="FFFFFF"/>
                </a:highlight>
              </a:rPr>
              <a:t>Design is a way to understand the world and how you can change it.</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GB">
                <a:solidFill>
                  <a:schemeClr val="dk1"/>
                </a:solidFill>
                <a:highlight>
                  <a:srgbClr val="FFFFFF"/>
                </a:highlight>
              </a:rPr>
              <a:t>Design is Problem Solving!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GB" sz="1500">
                <a:solidFill>
                  <a:schemeClr val="dk1"/>
                </a:solidFill>
                <a:highlight>
                  <a:srgbClr val="FFFFFF"/>
                </a:highlight>
                <a:latin typeface="Nunito Light"/>
                <a:ea typeface="Nunito Light"/>
                <a:cs typeface="Nunito Light"/>
                <a:sym typeface="Nunito Light"/>
              </a:rPr>
              <a:t>Design is all around us, from the mug you drink from, to the handle on the car door. From the underwear you are wearing, to the fork you use to eat your food! </a:t>
            </a:r>
            <a:endParaRPr sz="1500">
              <a:solidFill>
                <a:schemeClr val="dk1"/>
              </a:solidFill>
              <a:highlight>
                <a:srgbClr val="FFFFFF"/>
              </a:highlight>
              <a:latin typeface="Nunito Light"/>
              <a:ea typeface="Nunito Light"/>
              <a:cs typeface="Nunito Light"/>
              <a:sym typeface="Nunito Light"/>
            </a:endParaRPr>
          </a:p>
          <a:p>
            <a:pPr marL="0" lvl="0" indent="0" algn="l" rtl="0">
              <a:spcBef>
                <a:spcPts val="0"/>
              </a:spcBef>
              <a:spcAft>
                <a:spcPts val="0"/>
              </a:spcAft>
              <a:buNone/>
            </a:pPr>
            <a:r>
              <a:rPr lang="en-GB" sz="1500">
                <a:solidFill>
                  <a:schemeClr val="dk1"/>
                </a:solidFill>
                <a:highlight>
                  <a:srgbClr val="FFFFFF"/>
                </a:highlight>
                <a:latin typeface="Nunito Light"/>
                <a:ea typeface="Nunito Light"/>
                <a:cs typeface="Nunito Light"/>
                <a:sym typeface="Nunito Light"/>
              </a:rPr>
              <a:t>From the button you press at the traffic lights to change the light, to the building you call your school! </a:t>
            </a:r>
            <a:endParaRPr sz="1500">
              <a:solidFill>
                <a:schemeClr val="dk1"/>
              </a:solidFill>
              <a:highlight>
                <a:srgbClr val="FFFFFF"/>
              </a:highlight>
              <a:latin typeface="Nunito Light"/>
              <a:ea typeface="Nunito Light"/>
              <a:cs typeface="Nunito Light"/>
              <a:sym typeface="Nunito 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GB">
                <a:solidFill>
                  <a:schemeClr val="dk1"/>
                </a:solidFill>
                <a:highlight>
                  <a:srgbClr val="FFFFFF"/>
                </a:highlight>
              </a:rPr>
              <a:t>Design is EVERYWHERE! Look around you...</a:t>
            </a:r>
            <a:endParaRPr>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p:txBody>
      </p:sp>
      <p:sp>
        <p:nvSpPr>
          <p:cNvPr id="87" name="Google Shape;87;p17"/>
          <p:cNvSpPr txBox="1"/>
          <p:nvPr/>
        </p:nvSpPr>
        <p:spPr>
          <a:xfrm rot="1166858">
            <a:off x="6783960" y="608074"/>
            <a:ext cx="2130981" cy="608395"/>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a:latin typeface="Permanent Marker"/>
                <a:ea typeface="Permanent Marker"/>
                <a:cs typeface="Permanent Marker"/>
                <a:sym typeface="Permanent Marker"/>
              </a:rPr>
              <a:t>READ ME!</a:t>
            </a:r>
            <a:endParaRPr sz="3100">
              <a:latin typeface="Permanent Marker"/>
              <a:ea typeface="Permanent Marker"/>
              <a:cs typeface="Permanent Marker"/>
              <a:sym typeface="Permanent Marker"/>
            </a:endParaRPr>
          </a:p>
        </p:txBody>
      </p:sp>
      <p:pic>
        <p:nvPicPr>
          <p:cNvPr id="88" name="Google Shape;88;p17"/>
          <p:cNvPicPr preferRelativeResize="0"/>
          <p:nvPr/>
        </p:nvPicPr>
        <p:blipFill rotWithShape="1">
          <a:blip r:embed="rId4">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94" name="Google Shape;94;p18"/>
          <p:cNvSpPr txBox="1"/>
          <p:nvPr/>
        </p:nvSpPr>
        <p:spPr>
          <a:xfrm>
            <a:off x="1699350" y="940950"/>
            <a:ext cx="7030200" cy="32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800" b="1" u="sng">
                <a:latin typeface="Permanent Marker"/>
                <a:ea typeface="Permanent Marker"/>
                <a:cs typeface="Permanent Marker"/>
                <a:sym typeface="Permanent Marker"/>
              </a:rPr>
              <a:t>Watch the video</a:t>
            </a:r>
            <a:r>
              <a:rPr lang="en-GB" sz="3800">
                <a:latin typeface="Permanent Marker"/>
                <a:ea typeface="Permanent Marker"/>
                <a:cs typeface="Permanent Marker"/>
                <a:sym typeface="Permanent Marker"/>
              </a:rPr>
              <a:t> on the next slide, and use the </a:t>
            </a:r>
            <a:r>
              <a:rPr lang="en-GB" sz="3800" i="1">
                <a:latin typeface="Permanent Marker"/>
                <a:ea typeface="Permanent Marker"/>
                <a:cs typeface="Permanent Marker"/>
                <a:sym typeface="Permanent Marker"/>
              </a:rPr>
              <a:t>design language</a:t>
            </a:r>
            <a:r>
              <a:rPr lang="en-GB" sz="3800">
                <a:latin typeface="Permanent Marker"/>
                <a:ea typeface="Permanent Marker"/>
                <a:cs typeface="Permanent Marker"/>
                <a:sym typeface="Permanent Marker"/>
              </a:rPr>
              <a:t>, to complete the tasks that follow! </a:t>
            </a:r>
            <a:endParaRPr sz="3800">
              <a:latin typeface="Permanent Marker"/>
              <a:ea typeface="Permanent Marker"/>
              <a:cs typeface="Permanent Marker"/>
              <a:sym typeface="Permanent Marker"/>
            </a:endParaRPr>
          </a:p>
        </p:txBody>
      </p:sp>
      <p:pic>
        <p:nvPicPr>
          <p:cNvPr id="95" name="Google Shape;95;p18"/>
          <p:cNvPicPr preferRelativeResize="0"/>
          <p:nvPr/>
        </p:nvPicPr>
        <p:blipFill rotWithShape="1">
          <a:blip r:embed="rId4">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title="EXPLAINED_ The Elements and Principles of Design.mp4">
            <a:hlinkClick r:id="rId3"/>
          </p:cNvPr>
          <p:cNvPicPr preferRelativeResize="0"/>
          <p:nvPr/>
        </p:nvPicPr>
        <p:blipFill>
          <a:blip r:embed="rId4">
            <a:alphaModFix/>
          </a:blip>
          <a:stretch>
            <a:fillRect/>
          </a:stretch>
        </p:blipFill>
        <p:spPr>
          <a:xfrm>
            <a:off x="457200" y="0"/>
            <a:ext cx="8229606" cy="5143500"/>
          </a:xfrm>
          <a:prstGeom prst="rect">
            <a:avLst/>
          </a:prstGeom>
          <a:noFill/>
          <a:ln>
            <a:noFill/>
          </a:ln>
        </p:spPr>
      </p:pic>
      <p:sp>
        <p:nvSpPr>
          <p:cNvPr id="101" name="Google Shape;101;p19"/>
          <p:cNvSpPr txBox="1"/>
          <p:nvPr/>
        </p:nvSpPr>
        <p:spPr>
          <a:xfrm rot="732885">
            <a:off x="6849130" y="373833"/>
            <a:ext cx="2131146" cy="608433"/>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a:latin typeface="Permanent Marker"/>
                <a:ea typeface="Permanent Marker"/>
                <a:cs typeface="Permanent Marker"/>
                <a:sym typeface="Permanent Marker"/>
              </a:rPr>
              <a:t>WATCH ME!</a:t>
            </a:r>
            <a:endParaRPr sz="2600">
              <a:latin typeface="Permanent Marker"/>
              <a:ea typeface="Permanent Marker"/>
              <a:cs typeface="Permanent Marker"/>
              <a:sym typeface="Permanent Marker"/>
            </a:endParaRPr>
          </a:p>
        </p:txBody>
      </p:sp>
      <p:pic>
        <p:nvPicPr>
          <p:cNvPr id="102" name="Google Shape;102;p19"/>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08" name="Google Shape;108;p20"/>
          <p:cNvSpPr txBox="1"/>
          <p:nvPr/>
        </p:nvSpPr>
        <p:spPr>
          <a:xfrm>
            <a:off x="1739200" y="1050975"/>
            <a:ext cx="6326400" cy="3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a:latin typeface="Lobster"/>
                <a:ea typeface="Lobster"/>
                <a:cs typeface="Lobster"/>
                <a:sym typeface="Lobster"/>
              </a:rPr>
              <a:t>Task: </a:t>
            </a:r>
            <a:r>
              <a:rPr lang="en-GB" sz="1300"/>
              <a:t>The following slides require you to put your thinking cap on and really think about why certain things have been designed the way they have, and for what types of people they have been designed for!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GB" sz="1300"/>
              <a:t>The NEXT slide is an example of how you are required to complete the slides! </a:t>
            </a:r>
            <a:r>
              <a:rPr lang="en-GB" sz="1300" b="1"/>
              <a:t>REMEMBER to use the elements and principles of design when describing the products!</a:t>
            </a:r>
            <a:endParaRPr sz="1300" b="1"/>
          </a:p>
          <a:p>
            <a:pPr marL="0" lvl="0" indent="0" algn="l" rtl="0">
              <a:spcBef>
                <a:spcPts val="0"/>
              </a:spcBef>
              <a:spcAft>
                <a:spcPts val="0"/>
              </a:spcAft>
              <a:buNone/>
            </a:pPr>
            <a:endParaRPr sz="1300"/>
          </a:p>
          <a:p>
            <a:pPr marL="0" lvl="0" indent="0" algn="l" rtl="0">
              <a:spcBef>
                <a:spcPts val="0"/>
              </a:spcBef>
              <a:spcAft>
                <a:spcPts val="0"/>
              </a:spcAft>
              <a:buNone/>
            </a:pPr>
            <a:r>
              <a:rPr lang="en-GB" sz="1300"/>
              <a:t>Make sure to complete all the slides before submitting your work for HAND-IN.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GB" sz="1300" u="sng"/>
              <a:t>What you need: </a:t>
            </a:r>
            <a:endParaRPr sz="1300" u="sng"/>
          </a:p>
          <a:p>
            <a:pPr marL="0" lvl="0" indent="0" algn="l" rtl="0">
              <a:spcBef>
                <a:spcPts val="0"/>
              </a:spcBef>
              <a:spcAft>
                <a:spcPts val="0"/>
              </a:spcAft>
              <a:buNone/>
            </a:pPr>
            <a:endParaRPr sz="1300" u="sng"/>
          </a:p>
          <a:p>
            <a:pPr marL="457200" lvl="0" indent="-311150" algn="l" rtl="0">
              <a:spcBef>
                <a:spcPts val="0"/>
              </a:spcBef>
              <a:spcAft>
                <a:spcPts val="0"/>
              </a:spcAft>
              <a:buSzPts val="1300"/>
              <a:buChar char="●"/>
            </a:pPr>
            <a:r>
              <a:rPr lang="en-GB" sz="1300"/>
              <a:t>iPad - to take photos</a:t>
            </a:r>
            <a:endParaRPr sz="1300"/>
          </a:p>
          <a:p>
            <a:pPr marL="457200" lvl="0" indent="-311150" algn="l" rtl="0">
              <a:spcBef>
                <a:spcPts val="0"/>
              </a:spcBef>
              <a:spcAft>
                <a:spcPts val="0"/>
              </a:spcAft>
              <a:buSzPts val="1300"/>
              <a:buChar char="●"/>
            </a:pPr>
            <a:r>
              <a:rPr lang="en-GB" sz="1300"/>
              <a:t>Your thinking cap (you’re more than welcome to put on a physical cap while you are doing this task!) </a:t>
            </a:r>
            <a:endParaRPr sz="13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109" name="Google Shape;109;p20"/>
          <p:cNvSpPr txBox="1"/>
          <p:nvPr/>
        </p:nvSpPr>
        <p:spPr>
          <a:xfrm rot="1166858">
            <a:off x="6847635" y="487799"/>
            <a:ext cx="2130981" cy="608395"/>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a:latin typeface="Permanent Marker"/>
                <a:ea typeface="Permanent Marker"/>
                <a:cs typeface="Permanent Marker"/>
                <a:sym typeface="Permanent Marker"/>
              </a:rPr>
              <a:t>READ ME!</a:t>
            </a:r>
            <a:endParaRPr sz="3100">
              <a:latin typeface="Permanent Marker"/>
              <a:ea typeface="Permanent Marker"/>
              <a:cs typeface="Permanent Marker"/>
              <a:sym typeface="Permanent Marker"/>
            </a:endParaRPr>
          </a:p>
        </p:txBody>
      </p:sp>
      <p:pic>
        <p:nvPicPr>
          <p:cNvPr id="110" name="Google Shape;110;p20"/>
          <p:cNvPicPr preferRelativeResize="0"/>
          <p:nvPr/>
        </p:nvPicPr>
        <p:blipFill rotWithShape="1">
          <a:blip r:embed="rId4">
            <a:alphaModFix/>
          </a:blip>
          <a:srcRect t="22584" b="22693"/>
          <a:stretch/>
        </p:blipFill>
        <p:spPr>
          <a:xfrm>
            <a:off x="7940025" y="4439050"/>
            <a:ext cx="1150375" cy="62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r="75152" b="8130"/>
          <a:stretch/>
        </p:blipFill>
        <p:spPr>
          <a:xfrm>
            <a:off x="0" y="0"/>
            <a:ext cx="1288075" cy="5143500"/>
          </a:xfrm>
          <a:prstGeom prst="rect">
            <a:avLst/>
          </a:prstGeom>
          <a:noFill/>
          <a:ln>
            <a:noFill/>
          </a:ln>
        </p:spPr>
      </p:pic>
      <p:sp>
        <p:nvSpPr>
          <p:cNvPr id="116" name="Google Shape;116;p21"/>
          <p:cNvSpPr txBox="1"/>
          <p:nvPr/>
        </p:nvSpPr>
        <p:spPr>
          <a:xfrm>
            <a:off x="1840975" y="252550"/>
            <a:ext cx="1902000" cy="1057200"/>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Permanent Marker"/>
                <a:ea typeface="Permanent Marker"/>
                <a:cs typeface="Permanent Marker"/>
                <a:sym typeface="Permanent Marker"/>
              </a:rPr>
              <a:t>Teacher Example</a:t>
            </a:r>
            <a:endParaRPr sz="3000">
              <a:latin typeface="Permanent Marker"/>
              <a:ea typeface="Permanent Marker"/>
              <a:cs typeface="Permanent Marker"/>
              <a:sym typeface="Permanent Marker"/>
            </a:endParaRPr>
          </a:p>
        </p:txBody>
      </p:sp>
      <p:sp>
        <p:nvSpPr>
          <p:cNvPr id="117" name="Google Shape;117;p21"/>
          <p:cNvSpPr txBox="1"/>
          <p:nvPr/>
        </p:nvSpPr>
        <p:spPr>
          <a:xfrm>
            <a:off x="4367650" y="283750"/>
            <a:ext cx="4447800" cy="994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GB" b="1"/>
              <a:t>Find an object around your house that: </a:t>
            </a:r>
            <a:endParaRPr b="1"/>
          </a:p>
          <a:p>
            <a:pPr marL="0" lvl="0" indent="0" algn="l" rtl="0">
              <a:spcBef>
                <a:spcPts val="0"/>
              </a:spcBef>
              <a:spcAft>
                <a:spcPts val="0"/>
              </a:spcAft>
              <a:buNone/>
            </a:pPr>
            <a:endParaRPr/>
          </a:p>
          <a:p>
            <a:pPr marL="0" lvl="0" indent="0" algn="ctr" rtl="0">
              <a:spcBef>
                <a:spcPts val="0"/>
              </a:spcBef>
              <a:spcAft>
                <a:spcPts val="0"/>
              </a:spcAft>
              <a:buNone/>
            </a:pPr>
            <a:r>
              <a:rPr lang="en-GB"/>
              <a:t>Is used to hold hot liquid.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8" name="Google Shape;118;p21"/>
          <p:cNvSpPr txBox="1"/>
          <p:nvPr/>
        </p:nvSpPr>
        <p:spPr>
          <a:xfrm>
            <a:off x="4903450" y="1575000"/>
            <a:ext cx="39120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3. Describe below why the design of this object meets the above function/purpose:</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GB">
                <a:solidFill>
                  <a:schemeClr val="dk1"/>
                </a:solidFill>
              </a:rPr>
              <a:t>This ‘Swell’ bottle holds hot and cold liquids for up to 12 hours. </a:t>
            </a:r>
            <a:endParaRPr>
              <a:solidFill>
                <a:schemeClr val="dk1"/>
              </a:solidFill>
            </a:endParaRPr>
          </a:p>
          <a:p>
            <a:pPr marL="0" lvl="0" indent="0" algn="l" rtl="0">
              <a:spcBef>
                <a:spcPts val="0"/>
              </a:spcBef>
              <a:spcAft>
                <a:spcPts val="0"/>
              </a:spcAft>
              <a:buNone/>
            </a:pPr>
            <a:r>
              <a:rPr lang="en-GB">
                <a:solidFill>
                  <a:schemeClr val="dk1"/>
                </a:solidFill>
              </a:rPr>
              <a:t>The bottle is made out of stainless steel which allows for the heat to be kept inside the vessel for a prolonged amount of time. </a:t>
            </a:r>
            <a:endParaRPr>
              <a:solidFill>
                <a:schemeClr val="dk1"/>
              </a:solidFill>
            </a:endParaRPr>
          </a:p>
          <a:p>
            <a:pPr marL="0" lvl="0" indent="0" algn="l" rtl="0">
              <a:spcBef>
                <a:spcPts val="0"/>
              </a:spcBef>
              <a:spcAft>
                <a:spcPts val="0"/>
              </a:spcAft>
              <a:buNone/>
            </a:pPr>
            <a:r>
              <a:rPr lang="en-GB">
                <a:solidFill>
                  <a:schemeClr val="dk1"/>
                </a:solidFill>
              </a:rPr>
              <a:t>The lid has rubber on the inside that can be screwed closed to hold the liquid inside the vessel without spilling/dripping. </a:t>
            </a:r>
            <a:r>
              <a:rPr lang="en-GB" b="1">
                <a:solidFill>
                  <a:schemeClr val="dk1"/>
                </a:solidFill>
              </a:rPr>
              <a:t> </a:t>
            </a:r>
            <a:endParaRPr b="1">
              <a:solidFill>
                <a:schemeClr val="dk1"/>
              </a:solidFill>
            </a:endParaRPr>
          </a:p>
        </p:txBody>
      </p:sp>
      <p:sp>
        <p:nvSpPr>
          <p:cNvPr id="119" name="Google Shape;119;p21"/>
          <p:cNvSpPr txBox="1"/>
          <p:nvPr/>
        </p:nvSpPr>
        <p:spPr>
          <a:xfrm>
            <a:off x="1536750" y="1575000"/>
            <a:ext cx="3232800" cy="30513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p:txBody>
      </p:sp>
      <p:pic>
        <p:nvPicPr>
          <p:cNvPr id="120" name="Google Shape;120;p21"/>
          <p:cNvPicPr preferRelativeResize="0"/>
          <p:nvPr/>
        </p:nvPicPr>
        <p:blipFill>
          <a:blip r:embed="rId4">
            <a:alphaModFix/>
          </a:blip>
          <a:stretch>
            <a:fillRect/>
          </a:stretch>
        </p:blipFill>
        <p:spPr>
          <a:xfrm>
            <a:off x="2490763" y="1673675"/>
            <a:ext cx="1324775" cy="2853960"/>
          </a:xfrm>
          <a:prstGeom prst="rect">
            <a:avLst/>
          </a:prstGeom>
          <a:noFill/>
          <a:ln>
            <a:noFill/>
          </a:ln>
        </p:spPr>
      </p:pic>
      <p:pic>
        <p:nvPicPr>
          <p:cNvPr id="121" name="Google Shape;121;p21"/>
          <p:cNvPicPr preferRelativeResize="0"/>
          <p:nvPr/>
        </p:nvPicPr>
        <p:blipFill rotWithShape="1">
          <a:blip r:embed="rId5">
            <a:alphaModFix/>
          </a:blip>
          <a:srcRect t="22584" b="22693"/>
          <a:stretch/>
        </p:blipFill>
        <p:spPr>
          <a:xfrm>
            <a:off x="7940025" y="4439050"/>
            <a:ext cx="1150375" cy="629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On-screen Show (16:9)</PresentationFormat>
  <Paragraphs>177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Lobster</vt:lpstr>
      <vt:lpstr>Nunito</vt:lpstr>
      <vt:lpstr>Arial</vt:lpstr>
      <vt:lpstr>Permanent Marker</vt:lpstr>
      <vt:lpstr>Nunito Light</vt:lpstr>
      <vt:lpstr>Simple Light</vt:lpstr>
      <vt:lpstr>Introduction to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a wrap!!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Design</dc:title>
  <cp:lastModifiedBy>Lin Vartan</cp:lastModifiedBy>
  <cp:revision>1</cp:revision>
  <dcterms:modified xsi:type="dcterms:W3CDTF">2023-11-21T01:06:37Z</dcterms:modified>
</cp:coreProperties>
</file>